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312" r:id="rId4"/>
    <p:sldId id="258" r:id="rId5"/>
    <p:sldId id="314" r:id="rId6"/>
    <p:sldId id="277" r:id="rId7"/>
    <p:sldId id="262" r:id="rId8"/>
    <p:sldId id="270" r:id="rId9"/>
    <p:sldId id="269" r:id="rId10"/>
    <p:sldId id="278" r:id="rId11"/>
    <p:sldId id="275" r:id="rId12"/>
    <p:sldId id="288" r:id="rId13"/>
    <p:sldId id="263" r:id="rId14"/>
    <p:sldId id="276" r:id="rId15"/>
    <p:sldId id="266" r:id="rId16"/>
    <p:sldId id="267" r:id="rId17"/>
    <p:sldId id="268" r:id="rId18"/>
    <p:sldId id="274" r:id="rId19"/>
    <p:sldId id="272" r:id="rId20"/>
    <p:sldId id="273" r:id="rId21"/>
    <p:sldId id="289" r:id="rId22"/>
    <p:sldId id="265" r:id="rId23"/>
    <p:sldId id="259" r:id="rId24"/>
    <p:sldId id="315" r:id="rId25"/>
    <p:sldId id="279" r:id="rId26"/>
    <p:sldId id="287" r:id="rId27"/>
    <p:sldId id="284" r:id="rId28"/>
    <p:sldId id="280" r:id="rId29"/>
    <p:sldId id="281" r:id="rId30"/>
    <p:sldId id="283" r:id="rId31"/>
    <p:sldId id="294" r:id="rId32"/>
    <p:sldId id="285" r:id="rId33"/>
    <p:sldId id="286" r:id="rId34"/>
    <p:sldId id="317" r:id="rId35"/>
    <p:sldId id="302" r:id="rId36"/>
    <p:sldId id="293" r:id="rId37"/>
    <p:sldId id="295" r:id="rId38"/>
    <p:sldId id="260" r:id="rId39"/>
    <p:sldId id="290" r:id="rId40"/>
    <p:sldId id="303" r:id="rId41"/>
    <p:sldId id="291" r:id="rId42"/>
    <p:sldId id="320" r:id="rId43"/>
    <p:sldId id="319" r:id="rId44"/>
    <p:sldId id="292" r:id="rId45"/>
    <p:sldId id="301" r:id="rId46"/>
    <p:sldId id="310" r:id="rId47"/>
    <p:sldId id="296" r:id="rId48"/>
    <p:sldId id="297" r:id="rId49"/>
    <p:sldId id="299" r:id="rId50"/>
    <p:sldId id="298" r:id="rId51"/>
    <p:sldId id="300" r:id="rId52"/>
    <p:sldId id="304" r:id="rId53"/>
    <p:sldId id="309" r:id="rId54"/>
    <p:sldId id="313" r:id="rId55"/>
    <p:sldId id="308" r:id="rId56"/>
    <p:sldId id="316" r:id="rId57"/>
    <p:sldId id="307" r:id="rId58"/>
    <p:sldId id="305" r:id="rId59"/>
    <p:sldId id="311" r:id="rId6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26"/>
    <p:restoredTop sz="94595"/>
  </p:normalViewPr>
  <p:slideViewPr>
    <p:cSldViewPr snapToGrid="0" snapToObjects="1">
      <p:cViewPr>
        <p:scale>
          <a:sx n="93" d="100"/>
          <a:sy n="93" d="100"/>
        </p:scale>
        <p:origin x="120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14FF0-74C8-E947-A260-EBCE8DC2436E}" type="datetimeFigureOut">
              <a:rPr lang="fr-FR" smtClean="0"/>
              <a:t>12/12/2016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6A507-BACB-9647-876F-3E59CE60958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3461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14FF0-74C8-E947-A260-EBCE8DC2436E}" type="datetimeFigureOut">
              <a:rPr lang="fr-FR" smtClean="0"/>
              <a:t>12/12/2016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6A507-BACB-9647-876F-3E59CE60958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1526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14FF0-74C8-E947-A260-EBCE8DC2436E}" type="datetimeFigureOut">
              <a:rPr lang="fr-FR" smtClean="0"/>
              <a:t>12/12/2016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6A507-BACB-9647-876F-3E59CE60958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1040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14FF0-74C8-E947-A260-EBCE8DC2436E}" type="datetimeFigureOut">
              <a:rPr lang="fr-FR" smtClean="0"/>
              <a:t>12/12/2016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6A507-BACB-9647-876F-3E59CE60958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040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14FF0-74C8-E947-A260-EBCE8DC2436E}" type="datetimeFigureOut">
              <a:rPr lang="fr-FR" smtClean="0"/>
              <a:t>12/12/2016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6A507-BACB-9647-876F-3E59CE60958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2444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14FF0-74C8-E947-A260-EBCE8DC2436E}" type="datetimeFigureOut">
              <a:rPr lang="fr-FR" smtClean="0"/>
              <a:t>12/12/2016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6A507-BACB-9647-876F-3E59CE60958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3991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14FF0-74C8-E947-A260-EBCE8DC2436E}" type="datetimeFigureOut">
              <a:rPr lang="fr-FR" smtClean="0"/>
              <a:t>12/12/2016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6A507-BACB-9647-876F-3E59CE60958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4527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14FF0-74C8-E947-A260-EBCE8DC2436E}" type="datetimeFigureOut">
              <a:rPr lang="fr-FR" smtClean="0"/>
              <a:t>12/12/2016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6A507-BACB-9647-876F-3E59CE60958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9231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14FF0-74C8-E947-A260-EBCE8DC2436E}" type="datetimeFigureOut">
              <a:rPr lang="fr-FR" smtClean="0"/>
              <a:t>12/12/2016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6A507-BACB-9647-876F-3E59CE60958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9087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14FF0-74C8-E947-A260-EBCE8DC2436E}" type="datetimeFigureOut">
              <a:rPr lang="fr-FR" smtClean="0"/>
              <a:t>12/12/2016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6A507-BACB-9647-876F-3E59CE60958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037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14FF0-74C8-E947-A260-EBCE8DC2436E}" type="datetimeFigureOut">
              <a:rPr lang="fr-FR" smtClean="0"/>
              <a:t>12/12/2016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6A507-BACB-9647-876F-3E59CE60958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979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14FF0-74C8-E947-A260-EBCE8DC2436E}" type="datetimeFigureOut">
              <a:rPr lang="fr-FR" smtClean="0"/>
              <a:t>12/12/2016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6A507-BACB-9647-876F-3E59CE60958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573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hyperlink" Target="https://www.youtube.com/watch?v=GmdXJy_IdNw" TargetMode="External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hvAer3EhCe4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HuL-VIFHZU" TargetMode="External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BNH8tzsfVM" TargetMode="External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hyperlink" Target="https://www.youtube.com/watch?v=GeAtH3vnJa8" TargetMode="External"/><Relationship Id="rId8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qYfNzhLXYGc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C_nhzSdNvo" TargetMode="External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hyperlink" Target="https://altvr.com/" TargetMode="External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hyperlink" Target="https://www.youtube.com/watch?v=LXdeAD99qnQ" TargetMode="External"/><Relationship Id="rId8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vtime.net/vtim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hyperlink" Target="http://techcrunch.com/2015/09/29/android-now-has-1-4bn-30-day-active-devices-globally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o1MK-zkM3qk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AcgW6DctJcs&amp;index=6&amp;list=PL4CGYNsoW2iCGZa3_Pes8LP_jQ_GPTW8w" TargetMode="External"/><Relationship Id="rId3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lo3GTYSFhzw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7xiOZ95KYI" TargetMode="External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cQbMP3I5Sk" TargetMode="External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TC" TargetMode="External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CJCGzsDijI" TargetMode="External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tmrAh1CqCRo" TargetMode="External"/><Relationship Id="rId3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hyperlink" Target="https://www.youtube.com/watch?v=w5QGf_9gGME" TargetMode="External"/><Relationship Id="rId5" Type="http://schemas.openxmlformats.org/officeDocument/2006/relationships/image" Target="../media/image57.png"/><Relationship Id="rId6" Type="http://schemas.openxmlformats.org/officeDocument/2006/relationships/hyperlink" Target="https://www.youtube.com/watch?v=CY9f6UJZlmM" TargetMode="External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hyperlink" Target="https://www.youtube.com/watch?v=9DmiqU8Cxjs" TargetMode="External"/><Relationship Id="rId1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acrumors.com/2015/11/24/apple-faceshift-acquisition-confirmed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hyperlink" Target="http://www.goodreads.com/book/show/2232835.3D_User_Interfaces" TargetMode="External"/><Relationship Id="rId5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_VGqqHHMwbQ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Yjtm9xxGrT8" TargetMode="External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hyperlink" Target="https://www.technologyreview.com/s/543316/the-step-needed-to-make-virtual-reality-more-real/" TargetMode="External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Zz3iItw-KWM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Qe10ExwzCqk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l5qLfq5imH0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FTo7xMiDQ8A" TargetMode="External"/><Relationship Id="rId3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TBR9kQoVMg" TargetMode="External"/><Relationship Id="rId4" Type="http://schemas.openxmlformats.org/officeDocument/2006/relationships/image" Target="../media/image77.png"/><Relationship Id="rId5" Type="http://schemas.openxmlformats.org/officeDocument/2006/relationships/hyperlink" Target="https://www.youtube.com/watch?v=aypM1qaWPck" TargetMode="External"/><Relationship Id="rId6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hyperlink" Target="https://www.youtube.com/watch?v=xC6t2eEPkPc" TargetMode="External"/><Relationship Id="rId5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technologyreview.com/s/601664/how-stores-will-use-augmented-reality-to-make-you-buy-more-stuff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Mr71jrkzWq8" TargetMode="External"/><Relationship Id="rId3" Type="http://schemas.openxmlformats.org/officeDocument/2006/relationships/image" Target="../media/image8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hyperlink" Target="https://www.youtube.com/watch?v=PEchxT4C7Jw" TargetMode="External"/><Relationship Id="rId5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ek5TaIDFsHY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-HcKRBKlilg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hyperlink" Target="https://www.youtube.com/watch?v=ACdulUYWZZM" TargetMode="External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hyperlink" Target="https://www.youtube.com/watch?v=DilzwF90vec" TargetMode="External"/><Relationship Id="rId10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T3c94NATUPI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4" Type="http://schemas.openxmlformats.org/officeDocument/2006/relationships/hyperlink" Target="https://www.youtube.com/watch?v=fFL2Dk2HYro" TargetMode="External"/><Relationship Id="rId5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XteOAhgzO8A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4" Type="http://schemas.openxmlformats.org/officeDocument/2006/relationships/hyperlink" Target="https://www.youtube.com/watch?v=Go9rf9GmYpM" TargetMode="External"/><Relationship Id="rId5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ntYlLGTLrDE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9Wv9k_ssLcI" TargetMode="External"/><Relationship Id="rId3" Type="http://schemas.openxmlformats.org/officeDocument/2006/relationships/image" Target="../media/image10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GxtNlh5kDVw" TargetMode="External"/><Relationship Id="rId3" Type="http://schemas.openxmlformats.org/officeDocument/2006/relationships/image" Target="../media/image10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wbx8ios3vd4" TargetMode="External"/><Relationship Id="rId3" Type="http://schemas.openxmlformats.org/officeDocument/2006/relationships/image" Target="../media/image10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za17n1ynpQ" TargetMode="External"/><Relationship Id="rId4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RzOqTRxoek" TargetMode="External"/><Relationship Id="rId4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4" Type="http://schemas.openxmlformats.org/officeDocument/2006/relationships/hyperlink" Target="https://www.youtube.com/watch?v=mPyvu6LTxP0" TargetMode="External"/><Relationship Id="rId5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B0KAiWXBGXY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4" Type="http://schemas.openxmlformats.org/officeDocument/2006/relationships/hyperlink" Target="https://www.youtube.com/watch?v=rubrMwcw5yw" TargetMode="External"/><Relationship Id="rId5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tOtTh-o7S-4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4" Type="http://schemas.openxmlformats.org/officeDocument/2006/relationships/hyperlink" Target="https://www.youtube.com/watch?v=5QDB7CDD5aA" TargetMode="External"/><Relationship Id="rId5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SKpKlh1-en0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Pd2tgj6KBGs" TargetMode="External"/><Relationship Id="rId3" Type="http://schemas.openxmlformats.org/officeDocument/2006/relationships/image" Target="../media/image11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4" Type="http://schemas.openxmlformats.org/officeDocument/2006/relationships/hyperlink" Target="https://www.youtube.com/watch?v=zC5097mA9f4" TargetMode="External"/><Relationship Id="rId5" Type="http://schemas.openxmlformats.org/officeDocument/2006/relationships/image" Target="../media/image119.png"/><Relationship Id="rId6" Type="http://schemas.openxmlformats.org/officeDocument/2006/relationships/hyperlink" Target="https://www.youtube.com/watch?v=jnEdaslPtEg" TargetMode="External"/><Relationship Id="rId7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technologyreview.com/s/601911/better-than-opioids-virtual-reality-could-be-your-next-painkiller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hyperlink" Target="https://www.youtube.com/watch?v=AcgW6DctJcs" TargetMode="External"/><Relationship Id="rId7" Type="http://schemas.openxmlformats.org/officeDocument/2006/relationships/image" Target="../media/image124.png"/><Relationship Id="rId8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gRrOr_eWe8E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DxNGTU39PsU" TargetMode="External"/><Relationship Id="rId3" Type="http://schemas.openxmlformats.org/officeDocument/2006/relationships/image" Target="../media/image1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s://www.youtube.com/watch?v=YJg02ivYzSs" TargetMode="External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XX993jgeQ0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hyperlink" Target="https://www.youtube.com/watch?v=KoTI7EkPvEA" TargetMode="External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R1OYMQo_xfQ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hyperlink" Target="https://www.youtube.com/watch?v=FNuTEC6EWos" TargetMode="External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black">
          <a:xfrm>
            <a:off x="0" y="0"/>
            <a:ext cx="5537201" cy="154939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4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 dirty="0" smtClean="0">
                <a:latin typeface="Calibri" charset="0"/>
                <a:ea typeface="Calibri" charset="0"/>
                <a:cs typeface="Calibri" charset="0"/>
              </a:rPr>
              <a:t>AUGMENTED REALITY </a:t>
            </a:r>
          </a:p>
          <a:p>
            <a:pPr algn="l"/>
            <a:endParaRPr lang="fr-FR" sz="5400" dirty="0" smtClean="0">
              <a:latin typeface="Calibri" charset="0"/>
              <a:ea typeface="Calibri" charset="0"/>
              <a:cs typeface="Calibri" charset="0"/>
            </a:endParaRPr>
          </a:p>
          <a:p>
            <a:pPr algn="l"/>
            <a:r>
              <a:rPr lang="fr-FR" sz="5400" dirty="0" smtClean="0">
                <a:latin typeface="Calibri" charset="0"/>
                <a:ea typeface="Calibri" charset="0"/>
                <a:cs typeface="Calibri" charset="0"/>
              </a:rPr>
              <a:t>VIRTUAL REALITY </a:t>
            </a:r>
            <a:br>
              <a:rPr lang="fr-FR" sz="5400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fr-FR" sz="5400" dirty="0" smtClean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fr-FR" sz="5400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fr-FR" sz="4000" dirty="0" smtClean="0">
                <a:latin typeface="Calibri" charset="0"/>
                <a:ea typeface="Calibri" charset="0"/>
                <a:cs typeface="Calibri" charset="0"/>
              </a:rPr>
              <a:t>M.DRUMARE</a:t>
            </a:r>
            <a:r>
              <a:rPr lang="fr-FR" sz="5400" dirty="0" smtClean="0">
                <a:latin typeface="Calibri" charset="0"/>
                <a:ea typeface="Calibri" charset="0"/>
                <a:cs typeface="Calibri" charset="0"/>
              </a:rPr>
              <a:t>  </a:t>
            </a:r>
            <a:endParaRPr lang="fr-FR" sz="54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99" y="2473332"/>
            <a:ext cx="5715238" cy="326585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326" y="2384517"/>
            <a:ext cx="5298510" cy="335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18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GOOGLE AR FUTURE IS MAGIC LEAP</a:t>
            </a:r>
            <a:endParaRPr lang="fr-FR" dirty="0"/>
          </a:p>
        </p:txBody>
      </p:sp>
      <p:pic>
        <p:nvPicPr>
          <p:cNvPr id="6" name="Espace réservé du contenu 5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12" y="2968584"/>
            <a:ext cx="4677754" cy="2941755"/>
          </a:xfrm>
        </p:spPr>
      </p:pic>
      <p:sp>
        <p:nvSpPr>
          <p:cNvPr id="7" name="ZoneTexte 6"/>
          <p:cNvSpPr txBox="1"/>
          <p:nvPr/>
        </p:nvSpPr>
        <p:spPr>
          <a:xfrm>
            <a:off x="463463" y="1325563"/>
            <a:ext cx="573692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2200" dirty="0"/>
              <a:t>In 2014 Google </a:t>
            </a:r>
            <a:r>
              <a:rPr lang="fr-FR" sz="2200" dirty="0" err="1"/>
              <a:t>helped</a:t>
            </a:r>
            <a:r>
              <a:rPr lang="fr-FR" sz="2200" dirty="0"/>
              <a:t> lead a $542M </a:t>
            </a:r>
            <a:r>
              <a:rPr lang="fr-FR" sz="2200" dirty="0" err="1"/>
              <a:t>investment</a:t>
            </a:r>
            <a:r>
              <a:rPr lang="fr-FR" sz="2200" dirty="0"/>
              <a:t> round in the </a:t>
            </a:r>
            <a:r>
              <a:rPr lang="fr-FR" sz="2200" dirty="0" err="1"/>
              <a:t>enigmatic</a:t>
            </a:r>
            <a:r>
              <a:rPr lang="fr-FR" sz="2200" dirty="0"/>
              <a:t> startup, </a:t>
            </a:r>
            <a:r>
              <a:rPr lang="fr-FR" sz="2200" dirty="0" err="1"/>
              <a:t>which</a:t>
            </a:r>
            <a:r>
              <a:rPr lang="fr-FR" sz="2200" dirty="0"/>
              <a:t> </a:t>
            </a:r>
            <a:r>
              <a:rPr lang="fr-FR" sz="2200" dirty="0" err="1"/>
              <a:t>recently</a:t>
            </a:r>
            <a:r>
              <a:rPr lang="fr-FR" sz="2200" dirty="0"/>
              <a:t> </a:t>
            </a:r>
            <a:r>
              <a:rPr lang="fr-FR" sz="2200" dirty="0" err="1"/>
              <a:t>received</a:t>
            </a:r>
            <a:r>
              <a:rPr lang="fr-FR" sz="2200" dirty="0"/>
              <a:t> a </a:t>
            </a:r>
            <a:r>
              <a:rPr lang="fr-FR" sz="2200" dirty="0" smtClean="0"/>
              <a:t>$4.5bn </a:t>
            </a:r>
            <a:r>
              <a:rPr lang="fr-FR" sz="2200" dirty="0" err="1" smtClean="0"/>
              <a:t>valuation</a:t>
            </a:r>
            <a:r>
              <a:rPr lang="fr-FR" sz="2200" dirty="0" smtClean="0"/>
              <a:t> </a:t>
            </a:r>
            <a:r>
              <a:rPr lang="fr-FR" sz="2200" dirty="0" err="1" smtClean="0"/>
              <a:t>despite</a:t>
            </a:r>
            <a:r>
              <a:rPr lang="fr-FR" sz="2200" dirty="0" smtClean="0"/>
              <a:t> </a:t>
            </a:r>
            <a:r>
              <a:rPr lang="fr-FR" sz="2200" dirty="0" err="1"/>
              <a:t>never</a:t>
            </a:r>
            <a:r>
              <a:rPr lang="fr-FR" sz="2200" dirty="0"/>
              <a:t> </a:t>
            </a:r>
            <a:r>
              <a:rPr lang="fr-FR" sz="2200" dirty="0" err="1"/>
              <a:t>publicly</a:t>
            </a:r>
            <a:r>
              <a:rPr lang="fr-FR" sz="2200" dirty="0"/>
              <a:t> </a:t>
            </a:r>
            <a:r>
              <a:rPr lang="fr-FR" sz="2200" dirty="0" err="1"/>
              <a:t>displaying</a:t>
            </a:r>
            <a:r>
              <a:rPr lang="fr-FR" sz="2200" dirty="0"/>
              <a:t> a </a:t>
            </a:r>
            <a:r>
              <a:rPr lang="fr-FR" sz="2200" dirty="0" err="1" smtClean="0"/>
              <a:t>product</a:t>
            </a:r>
            <a:r>
              <a:rPr lang="fr-FR" sz="2200" dirty="0" smtClean="0"/>
              <a:t>.</a:t>
            </a:r>
            <a:endParaRPr lang="fr-FR" sz="22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91" y="1520166"/>
            <a:ext cx="5085567" cy="1057344"/>
          </a:xfrm>
          <a:prstGeom prst="rect">
            <a:avLst/>
          </a:prstGeom>
        </p:spPr>
      </p:pic>
      <p:pic>
        <p:nvPicPr>
          <p:cNvPr id="9" name="Image 8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149" y="2968584"/>
            <a:ext cx="4940478" cy="303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35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APPLE PROJECTS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71606" y="1325563"/>
            <a:ext cx="5039638" cy="4351338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§"/>
            </a:pPr>
            <a:r>
              <a:rPr lang="fr-FR" sz="2200" dirty="0"/>
              <a:t>Apple </a:t>
            </a:r>
            <a:r>
              <a:rPr lang="fr-FR" sz="2200" dirty="0" err="1"/>
              <a:t>is</a:t>
            </a:r>
            <a:r>
              <a:rPr lang="fr-FR" sz="2200" dirty="0"/>
              <a:t> </a:t>
            </a:r>
            <a:r>
              <a:rPr lang="fr-FR" sz="2200" dirty="0" err="1"/>
              <a:t>rumored</a:t>
            </a:r>
            <a:r>
              <a:rPr lang="fr-FR" sz="2200" dirty="0"/>
              <a:t> to </a:t>
            </a:r>
            <a:r>
              <a:rPr lang="fr-FR" sz="2200" dirty="0" smtClean="0"/>
              <a:t>have a </a:t>
            </a:r>
            <a:r>
              <a:rPr lang="fr-FR" sz="2200" dirty="0" err="1" smtClean="0"/>
              <a:t>research</a:t>
            </a:r>
            <a:r>
              <a:rPr lang="fr-FR" sz="2200" dirty="0" smtClean="0"/>
              <a:t> unit </a:t>
            </a:r>
            <a:r>
              <a:rPr lang="fr-FR" sz="2200" dirty="0" err="1" smtClean="0"/>
              <a:t>comprising</a:t>
            </a:r>
            <a:r>
              <a:rPr lang="fr-FR" sz="2200" dirty="0" smtClean="0"/>
              <a:t> </a:t>
            </a:r>
            <a:r>
              <a:rPr lang="fr-FR" sz="2200" dirty="0" err="1"/>
              <a:t>hundreds</a:t>
            </a:r>
            <a:r>
              <a:rPr lang="fr-FR" sz="2200" dirty="0"/>
              <a:t> of </a:t>
            </a:r>
            <a:r>
              <a:rPr lang="fr-FR" sz="2200" dirty="0" err="1"/>
              <a:t>employees</a:t>
            </a:r>
            <a:r>
              <a:rPr lang="fr-FR" sz="2200" dirty="0"/>
              <a:t> </a:t>
            </a:r>
            <a:r>
              <a:rPr lang="fr-FR" sz="2200" dirty="0" err="1"/>
              <a:t>working</a:t>
            </a:r>
            <a:r>
              <a:rPr lang="fr-FR" sz="2200" dirty="0"/>
              <a:t> on AR and </a:t>
            </a:r>
            <a:r>
              <a:rPr lang="fr-FR" sz="2200" dirty="0" smtClean="0"/>
              <a:t>VR. </a:t>
            </a:r>
          </a:p>
          <a:p>
            <a:pPr>
              <a:buFont typeface="Wingdings" charset="2"/>
              <a:buChar char="§"/>
            </a:pPr>
            <a:r>
              <a:rPr lang="fr-FR" sz="2200" dirty="0" smtClean="0"/>
              <a:t>Apple </a:t>
            </a:r>
            <a:r>
              <a:rPr lang="fr-FR" sz="2200" dirty="0" err="1"/>
              <a:t>recently</a:t>
            </a:r>
            <a:r>
              <a:rPr lang="fr-FR" sz="2200" dirty="0"/>
              <a:t> </a:t>
            </a:r>
            <a:r>
              <a:rPr lang="fr-FR" sz="2200" dirty="0" err="1"/>
              <a:t>acquired</a:t>
            </a:r>
            <a:r>
              <a:rPr lang="fr-FR" sz="2200" dirty="0"/>
              <a:t> </a:t>
            </a:r>
            <a:r>
              <a:rPr lang="fr-FR" sz="2200" dirty="0" err="1"/>
              <a:t>augmented</a:t>
            </a:r>
            <a:r>
              <a:rPr lang="fr-FR" sz="2200" dirty="0"/>
              <a:t> reality </a:t>
            </a:r>
            <a:r>
              <a:rPr lang="fr-FR" sz="2200" dirty="0" smtClean="0"/>
              <a:t>startups : </a:t>
            </a:r>
            <a:r>
              <a:rPr lang="fr-FR" sz="2200" dirty="0" err="1" smtClean="0"/>
              <a:t>Metaio</a:t>
            </a:r>
            <a:r>
              <a:rPr lang="fr-FR" sz="2200" dirty="0" smtClean="0"/>
              <a:t>, </a:t>
            </a:r>
            <a:r>
              <a:rPr lang="fr-FR" sz="2200" dirty="0" err="1" smtClean="0"/>
              <a:t>Faceshift</a:t>
            </a:r>
            <a:r>
              <a:rPr lang="fr-FR" sz="2200" dirty="0" smtClean="0"/>
              <a:t>, etc..</a:t>
            </a:r>
          </a:p>
          <a:p>
            <a:pPr>
              <a:buFont typeface="Wingdings" charset="2"/>
              <a:buChar char="§"/>
            </a:pPr>
            <a:r>
              <a:rPr lang="fr-FR" sz="2200" dirty="0" smtClean="0"/>
              <a:t>Smart glasses </a:t>
            </a:r>
            <a:r>
              <a:rPr lang="fr-FR" sz="2200" dirty="0" err="1" smtClean="0"/>
              <a:t>that</a:t>
            </a:r>
            <a:r>
              <a:rPr lang="fr-FR" sz="2200" dirty="0" smtClean="0"/>
              <a:t> </a:t>
            </a:r>
            <a:r>
              <a:rPr lang="fr-FR" sz="2200" dirty="0" err="1"/>
              <a:t>would</a:t>
            </a:r>
            <a:r>
              <a:rPr lang="fr-FR" sz="2200" dirty="0"/>
              <a:t> </a:t>
            </a:r>
            <a:r>
              <a:rPr lang="fr-FR" sz="2200" dirty="0" err="1"/>
              <a:t>connect</a:t>
            </a:r>
            <a:r>
              <a:rPr lang="fr-FR" sz="2200" dirty="0"/>
              <a:t> </a:t>
            </a:r>
            <a:r>
              <a:rPr lang="fr-FR" sz="2200" dirty="0" err="1"/>
              <a:t>wirelessly</a:t>
            </a:r>
            <a:r>
              <a:rPr lang="fr-FR" sz="2200" dirty="0"/>
              <a:t> to the iPhone </a:t>
            </a:r>
            <a:r>
              <a:rPr lang="fr-FR" sz="2200" dirty="0" err="1"/>
              <a:t>like</a:t>
            </a:r>
            <a:r>
              <a:rPr lang="fr-FR" sz="2200" dirty="0"/>
              <a:t> the Apple </a:t>
            </a:r>
            <a:r>
              <a:rPr lang="fr-FR" sz="2200" dirty="0" smtClean="0"/>
              <a:t>Watch? </a:t>
            </a:r>
          </a:p>
          <a:p>
            <a:pPr>
              <a:buFont typeface="Wingdings" charset="2"/>
              <a:buChar char="§"/>
            </a:pPr>
            <a:r>
              <a:rPr lang="fr-FR" sz="2200" dirty="0" smtClean="0"/>
              <a:t>Incorporation of </a:t>
            </a:r>
            <a:r>
              <a:rPr lang="fr-FR" sz="2200" dirty="0" err="1" smtClean="0"/>
              <a:t>its</a:t>
            </a:r>
            <a:r>
              <a:rPr lang="fr-FR" sz="2200" dirty="0" smtClean="0"/>
              <a:t> </a:t>
            </a:r>
            <a:r>
              <a:rPr lang="fr-FR" sz="2200" dirty="0" err="1" smtClean="0"/>
              <a:t>augmented</a:t>
            </a:r>
            <a:r>
              <a:rPr lang="fr-FR" sz="2200" dirty="0" smtClean="0"/>
              <a:t> reality </a:t>
            </a:r>
            <a:r>
              <a:rPr lang="fr-FR" sz="2200" dirty="0" err="1" smtClean="0"/>
              <a:t>research</a:t>
            </a:r>
            <a:r>
              <a:rPr lang="fr-FR" sz="2200" dirty="0" smtClean="0"/>
              <a:t> </a:t>
            </a:r>
            <a:r>
              <a:rPr lang="fr-FR" sz="2200" dirty="0" err="1" smtClean="0"/>
              <a:t>into</a:t>
            </a:r>
            <a:r>
              <a:rPr lang="fr-FR" sz="2200" dirty="0" smtClean="0"/>
              <a:t> </a:t>
            </a:r>
            <a:r>
              <a:rPr lang="fr-FR" sz="2200" dirty="0" err="1" smtClean="0"/>
              <a:t>its</a:t>
            </a:r>
            <a:r>
              <a:rPr lang="fr-FR" sz="2200" dirty="0" smtClean="0"/>
              <a:t> </a:t>
            </a:r>
            <a:r>
              <a:rPr lang="fr-FR" sz="2200" dirty="0" err="1" smtClean="0"/>
              <a:t>ongoing</a:t>
            </a:r>
            <a:r>
              <a:rPr lang="fr-FR" sz="2200" dirty="0" smtClean="0"/>
              <a:t> car </a:t>
            </a:r>
            <a:r>
              <a:rPr lang="fr-FR" sz="2200" dirty="0" err="1" smtClean="0"/>
              <a:t>project</a:t>
            </a:r>
            <a:r>
              <a:rPr lang="fr-FR" sz="2200" dirty="0" smtClean="0"/>
              <a:t> as part of an </a:t>
            </a:r>
            <a:r>
              <a:rPr lang="fr-FR" sz="2200" dirty="0" err="1" smtClean="0"/>
              <a:t>in-car</a:t>
            </a:r>
            <a:r>
              <a:rPr lang="fr-FR" sz="2200" dirty="0" smtClean="0"/>
              <a:t> software system? </a:t>
            </a:r>
          </a:p>
          <a:p>
            <a:pPr>
              <a:buFont typeface="Wingdings" charset="2"/>
              <a:buChar char="§"/>
            </a:pPr>
            <a:r>
              <a:rPr lang="fr-FR" sz="2200" dirty="0"/>
              <a:t> </a:t>
            </a:r>
            <a:r>
              <a:rPr lang="fr-FR" sz="2200" dirty="0" err="1" smtClean="0"/>
              <a:t>Integration</a:t>
            </a:r>
            <a:r>
              <a:rPr lang="fr-FR" sz="2200" dirty="0" smtClean="0"/>
              <a:t> of </a:t>
            </a:r>
            <a:r>
              <a:rPr lang="fr-FR" sz="2200" dirty="0" err="1" smtClean="0"/>
              <a:t>augmented</a:t>
            </a:r>
            <a:r>
              <a:rPr lang="fr-FR" sz="2200" dirty="0" smtClean="0"/>
              <a:t> reality </a:t>
            </a:r>
            <a:r>
              <a:rPr lang="fr-FR" sz="2200" dirty="0" err="1" smtClean="0"/>
              <a:t>functionality</a:t>
            </a:r>
            <a:r>
              <a:rPr lang="fr-FR" sz="2200" dirty="0"/>
              <a:t> </a:t>
            </a:r>
            <a:r>
              <a:rPr lang="fr-FR" sz="2200" dirty="0" err="1"/>
              <a:t>into</a:t>
            </a:r>
            <a:r>
              <a:rPr lang="fr-FR" sz="2200" dirty="0"/>
              <a:t> the </a:t>
            </a:r>
            <a:r>
              <a:rPr lang="fr-FR" sz="2200" dirty="0" err="1"/>
              <a:t>iPhone's</a:t>
            </a:r>
            <a:r>
              <a:rPr lang="fr-FR" sz="2200" dirty="0"/>
              <a:t> camera </a:t>
            </a:r>
            <a:r>
              <a:rPr lang="fr-FR" sz="2200" dirty="0" err="1" smtClean="0"/>
              <a:t>app</a:t>
            </a:r>
            <a:r>
              <a:rPr lang="fr-FR" sz="2200" dirty="0" smtClean="0"/>
              <a:t>, Snapchat. </a:t>
            </a:r>
            <a:endParaRPr lang="fr-FR" sz="22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652" y="999099"/>
            <a:ext cx="4164904" cy="233679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652" y="4334995"/>
            <a:ext cx="4292774" cy="230235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652" y="3403297"/>
            <a:ext cx="4292775" cy="8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MOBILE AR : </a:t>
            </a:r>
            <a:r>
              <a:rPr lang="fr-FR" dirty="0" err="1" smtClean="0"/>
              <a:t>DuSee</a:t>
            </a:r>
            <a:r>
              <a:rPr lang="fr-FR" dirty="0" smtClean="0"/>
              <a:t> by BAIDU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18" y="997307"/>
            <a:ext cx="6526755" cy="1132585"/>
          </a:xfrm>
        </p:spPr>
      </p:pic>
      <p:sp>
        <p:nvSpPr>
          <p:cNvPr id="5" name="ZoneTexte 4"/>
          <p:cNvSpPr txBox="1"/>
          <p:nvPr/>
        </p:nvSpPr>
        <p:spPr>
          <a:xfrm>
            <a:off x="149618" y="2377587"/>
            <a:ext cx="631381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2000" dirty="0" smtClean="0"/>
              <a:t>August 2016, </a:t>
            </a:r>
            <a:r>
              <a:rPr lang="fr-FR" sz="2000" dirty="0" err="1" smtClean="0"/>
              <a:t>China's</a:t>
            </a:r>
            <a:r>
              <a:rPr lang="fr-FR" sz="2000" dirty="0" smtClean="0"/>
              <a:t> </a:t>
            </a:r>
            <a:r>
              <a:rPr lang="fr-FR" sz="2000" dirty="0" err="1"/>
              <a:t>leading</a:t>
            </a:r>
            <a:r>
              <a:rPr lang="fr-FR" sz="2000" dirty="0"/>
              <a:t> </a:t>
            </a:r>
            <a:r>
              <a:rPr lang="fr-FR" sz="2000" dirty="0" err="1"/>
              <a:t>search</a:t>
            </a:r>
            <a:r>
              <a:rPr lang="fr-FR" sz="2000" dirty="0"/>
              <a:t> </a:t>
            </a:r>
            <a:r>
              <a:rPr lang="fr-FR" sz="2000" dirty="0" err="1" smtClean="0"/>
              <a:t>engine</a:t>
            </a:r>
            <a:r>
              <a:rPr lang="fr-FR" sz="2000" dirty="0" smtClean="0"/>
              <a:t>  </a:t>
            </a:r>
            <a:r>
              <a:rPr lang="fr-FR" sz="2000" dirty="0" err="1" smtClean="0"/>
              <a:t>announced</a:t>
            </a:r>
            <a:r>
              <a:rPr lang="fr-FR" sz="2000" dirty="0" smtClean="0"/>
              <a:t> </a:t>
            </a:r>
            <a:r>
              <a:rPr lang="fr-FR" sz="2000" dirty="0" err="1"/>
              <a:t>DuSee</a:t>
            </a:r>
            <a:r>
              <a:rPr lang="fr-FR" sz="2000" dirty="0"/>
              <a:t>, a new </a:t>
            </a:r>
            <a:r>
              <a:rPr lang="fr-FR" sz="2000" dirty="0" err="1"/>
              <a:t>augmented</a:t>
            </a:r>
            <a:r>
              <a:rPr lang="fr-FR" sz="2000" dirty="0"/>
              <a:t> reality (AR) </a:t>
            </a:r>
            <a:r>
              <a:rPr lang="fr-FR" sz="2000" dirty="0" err="1"/>
              <a:t>platform</a:t>
            </a:r>
            <a:r>
              <a:rPr lang="fr-FR" sz="2000" dirty="0"/>
              <a:t> </a:t>
            </a:r>
            <a:r>
              <a:rPr lang="fr-FR" sz="2000" dirty="0" err="1"/>
              <a:t>developed</a:t>
            </a:r>
            <a:r>
              <a:rPr lang="fr-FR" sz="2000" dirty="0"/>
              <a:t> for smartphones</a:t>
            </a:r>
            <a:r>
              <a:rPr lang="fr-FR" sz="2000" dirty="0" smtClean="0"/>
              <a:t>.</a:t>
            </a:r>
          </a:p>
          <a:p>
            <a:pPr marL="285750" indent="-285750">
              <a:buFont typeface="Wingdings" charset="2"/>
              <a:buChar char="§"/>
            </a:pPr>
            <a:endParaRPr lang="fr-FR" sz="2000" dirty="0" smtClean="0"/>
          </a:p>
          <a:p>
            <a:pPr marL="285750" indent="-285750">
              <a:buFont typeface="Wingdings" charset="2"/>
              <a:buChar char="§"/>
            </a:pPr>
            <a:r>
              <a:rPr lang="fr-FR" sz="2000" dirty="0" err="1"/>
              <a:t>DuSee</a:t>
            </a:r>
            <a:r>
              <a:rPr lang="fr-FR" sz="2000" dirty="0"/>
              <a:t> </a:t>
            </a:r>
            <a:r>
              <a:rPr lang="fr-FR" sz="2000" dirty="0" err="1"/>
              <a:t>will</a:t>
            </a:r>
            <a:r>
              <a:rPr lang="fr-FR" sz="2000" dirty="0"/>
              <a:t>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integrated</a:t>
            </a:r>
            <a:r>
              <a:rPr lang="fr-FR" sz="2000" dirty="0"/>
              <a:t> </a:t>
            </a:r>
            <a:r>
              <a:rPr lang="fr-FR" sz="2000" dirty="0" err="1"/>
              <a:t>into</a:t>
            </a:r>
            <a:r>
              <a:rPr lang="fr-FR" sz="2000" dirty="0"/>
              <a:t> </a:t>
            </a:r>
            <a:r>
              <a:rPr lang="fr-FR" sz="2000" dirty="0" err="1"/>
              <a:t>Baidu's</a:t>
            </a:r>
            <a:r>
              <a:rPr lang="fr-FR" sz="2000" dirty="0"/>
              <a:t> </a:t>
            </a:r>
            <a:r>
              <a:rPr lang="fr-FR" sz="2000" dirty="0" err="1"/>
              <a:t>flagship</a:t>
            </a:r>
            <a:r>
              <a:rPr lang="fr-FR" sz="2000" dirty="0"/>
              <a:t> </a:t>
            </a:r>
            <a:r>
              <a:rPr lang="fr-FR" sz="2000" dirty="0" err="1"/>
              <a:t>platform</a:t>
            </a:r>
            <a:r>
              <a:rPr lang="fr-FR" sz="2000" dirty="0"/>
              <a:t> </a:t>
            </a:r>
            <a:r>
              <a:rPr lang="fr-FR" sz="2000" dirty="0" err="1"/>
              <a:t>apps</a:t>
            </a:r>
            <a:r>
              <a:rPr lang="fr-FR" sz="2000" dirty="0"/>
              <a:t>, </a:t>
            </a:r>
            <a:r>
              <a:rPr lang="fr-FR" sz="2000" dirty="0" err="1"/>
              <a:t>such</a:t>
            </a:r>
            <a:r>
              <a:rPr lang="fr-FR" sz="2000" dirty="0"/>
              <a:t> as the Mobile </a:t>
            </a:r>
            <a:r>
              <a:rPr lang="fr-FR" sz="2000" dirty="0" err="1"/>
              <a:t>Baidu</a:t>
            </a:r>
            <a:r>
              <a:rPr lang="fr-FR" sz="2000" dirty="0"/>
              <a:t> </a:t>
            </a:r>
            <a:r>
              <a:rPr lang="fr-FR" sz="2000" dirty="0" err="1"/>
              <a:t>search</a:t>
            </a:r>
            <a:r>
              <a:rPr lang="fr-FR" sz="2000" dirty="0"/>
              <a:t> </a:t>
            </a:r>
            <a:r>
              <a:rPr lang="fr-FR" sz="2000" dirty="0" err="1"/>
              <a:t>app</a:t>
            </a:r>
            <a:r>
              <a:rPr lang="fr-FR" sz="2000" dirty="0"/>
              <a:t>, </a:t>
            </a:r>
            <a:r>
              <a:rPr lang="fr-FR" sz="2000" dirty="0" err="1"/>
              <a:t>which</a:t>
            </a:r>
            <a:r>
              <a:rPr lang="fr-FR" sz="2000" dirty="0"/>
              <a:t> has a </a:t>
            </a:r>
            <a:r>
              <a:rPr lang="fr-FR" sz="2000" dirty="0" err="1"/>
              <a:t>vast</a:t>
            </a:r>
            <a:r>
              <a:rPr lang="fr-FR" sz="2000" dirty="0"/>
              <a:t> user base of </a:t>
            </a:r>
            <a:r>
              <a:rPr lang="fr-FR" sz="2000" dirty="0" err="1"/>
              <a:t>hundreds</a:t>
            </a:r>
            <a:r>
              <a:rPr lang="fr-FR" sz="2000" dirty="0"/>
              <a:t> of millions of </a:t>
            </a:r>
            <a:r>
              <a:rPr lang="fr-FR" sz="2000" dirty="0" err="1"/>
              <a:t>monthly</a:t>
            </a:r>
            <a:r>
              <a:rPr lang="fr-FR" sz="2000" dirty="0"/>
              <a:t> active mobile </a:t>
            </a:r>
            <a:r>
              <a:rPr lang="fr-FR" sz="2000" dirty="0" err="1" smtClean="0"/>
              <a:t>users</a:t>
            </a:r>
            <a:r>
              <a:rPr lang="fr-FR" sz="2000" dirty="0" smtClean="0"/>
              <a:t>.</a:t>
            </a:r>
          </a:p>
          <a:p>
            <a:pPr marL="285750" indent="-285750">
              <a:buFont typeface="Wingdings" charset="2"/>
              <a:buChar char="§"/>
            </a:pPr>
            <a:endParaRPr lang="fr-FR" sz="2000" dirty="0" smtClean="0"/>
          </a:p>
          <a:p>
            <a:pPr marL="285750" indent="-285750">
              <a:buFont typeface="Wingdings" charset="2"/>
              <a:buChar char="§"/>
            </a:pPr>
            <a:r>
              <a:rPr lang="fr-FR" sz="2000" dirty="0" err="1" smtClean="0"/>
              <a:t>DuSee</a:t>
            </a:r>
            <a:r>
              <a:rPr lang="fr-FR" sz="2000" dirty="0" smtClean="0"/>
              <a:t> </a:t>
            </a:r>
            <a:r>
              <a:rPr lang="fr-FR" sz="2000" dirty="0" err="1"/>
              <a:t>is</a:t>
            </a:r>
            <a:r>
              <a:rPr lang="fr-FR" sz="2000" dirty="0"/>
              <a:t> a collaboration </a:t>
            </a:r>
            <a:r>
              <a:rPr lang="fr-FR" sz="2000" dirty="0" err="1"/>
              <a:t>between</a:t>
            </a:r>
            <a:r>
              <a:rPr lang="fr-FR" sz="2000" dirty="0"/>
              <a:t> </a:t>
            </a:r>
            <a:r>
              <a:rPr lang="fr-FR" sz="2000" dirty="0" err="1"/>
              <a:t>Baidu</a:t>
            </a:r>
            <a:r>
              <a:rPr lang="fr-FR" sz="2000" dirty="0"/>
              <a:t> </a:t>
            </a:r>
            <a:r>
              <a:rPr lang="fr-FR" sz="2000" dirty="0" err="1"/>
              <a:t>Research's</a:t>
            </a:r>
            <a:r>
              <a:rPr lang="fr-FR" sz="2000" dirty="0"/>
              <a:t> Institute of </a:t>
            </a:r>
            <a:r>
              <a:rPr lang="fr-FR" sz="2000" dirty="0" err="1"/>
              <a:t>Deep</a:t>
            </a:r>
            <a:r>
              <a:rPr lang="fr-FR" sz="2000" dirty="0"/>
              <a:t> Learning (IDL) and </a:t>
            </a:r>
            <a:r>
              <a:rPr lang="fr-FR" sz="2000" dirty="0" err="1"/>
              <a:t>Baidu's</a:t>
            </a:r>
            <a:r>
              <a:rPr lang="fr-FR" sz="2000" dirty="0"/>
              <a:t> </a:t>
            </a:r>
            <a:r>
              <a:rPr lang="fr-FR" sz="2000" dirty="0" err="1"/>
              <a:t>search</a:t>
            </a:r>
            <a:r>
              <a:rPr lang="fr-FR" sz="2000" dirty="0"/>
              <a:t> </a:t>
            </a:r>
            <a:r>
              <a:rPr lang="fr-FR" sz="2000" dirty="0" err="1"/>
              <a:t>products</a:t>
            </a:r>
            <a:r>
              <a:rPr lang="fr-FR" sz="2000" dirty="0"/>
              <a:t>, sales and marketing </a:t>
            </a:r>
            <a:r>
              <a:rPr lang="fr-FR" sz="2000" dirty="0" smtClean="0"/>
              <a:t>teams. 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/>
            </a:r>
            <a:br>
              <a:rPr lang="fr-FR" dirty="0"/>
            </a:b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pic>
        <p:nvPicPr>
          <p:cNvPr id="7" name="Image 6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749" y="3632547"/>
            <a:ext cx="4093521" cy="251291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749" y="1325563"/>
            <a:ext cx="4130458" cy="210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41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VIRTUAL REALITY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75153" y="1600156"/>
            <a:ext cx="5399762" cy="4351338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fr-FR" dirty="0" smtClean="0"/>
              <a:t>Virtual </a:t>
            </a:r>
            <a:r>
              <a:rPr lang="fr-FR" dirty="0"/>
              <a:t>Reality (VR), </a:t>
            </a:r>
            <a:r>
              <a:rPr lang="fr-FR" dirty="0" err="1"/>
              <a:t>sometimes</a:t>
            </a:r>
            <a:r>
              <a:rPr lang="fr-FR" dirty="0"/>
              <a:t> </a:t>
            </a:r>
            <a:r>
              <a:rPr lang="fr-FR" dirty="0" err="1"/>
              <a:t>referred</a:t>
            </a:r>
            <a:r>
              <a:rPr lang="fr-FR" dirty="0"/>
              <a:t> to as immersive </a:t>
            </a:r>
            <a:r>
              <a:rPr lang="fr-FR" dirty="0" err="1"/>
              <a:t>multimedia</a:t>
            </a:r>
            <a:r>
              <a:rPr lang="fr-FR" dirty="0"/>
              <a:t>, </a:t>
            </a:r>
            <a:r>
              <a:rPr lang="fr-FR" dirty="0" err="1"/>
              <a:t>is</a:t>
            </a:r>
            <a:r>
              <a:rPr lang="fr-FR" dirty="0"/>
              <a:t> a computer-</a:t>
            </a:r>
            <a:r>
              <a:rPr lang="fr-FR" dirty="0" err="1"/>
              <a:t>simulated</a:t>
            </a:r>
            <a:r>
              <a:rPr lang="fr-FR" dirty="0"/>
              <a:t> </a:t>
            </a:r>
            <a:r>
              <a:rPr lang="fr-FR" dirty="0" err="1"/>
              <a:t>environment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simulate</a:t>
            </a:r>
            <a:r>
              <a:rPr lang="fr-FR" dirty="0"/>
              <a:t> </a:t>
            </a:r>
            <a:r>
              <a:rPr lang="fr-FR" dirty="0" err="1"/>
              <a:t>physical</a:t>
            </a:r>
            <a:r>
              <a:rPr lang="fr-FR" dirty="0"/>
              <a:t> </a:t>
            </a:r>
            <a:r>
              <a:rPr lang="fr-FR" dirty="0" err="1"/>
              <a:t>presence</a:t>
            </a:r>
            <a:r>
              <a:rPr lang="fr-FR" dirty="0"/>
              <a:t> in places in the real world or </a:t>
            </a:r>
            <a:r>
              <a:rPr lang="fr-FR" dirty="0" err="1"/>
              <a:t>imagined</a:t>
            </a:r>
            <a:r>
              <a:rPr lang="fr-FR" dirty="0"/>
              <a:t> </a:t>
            </a:r>
            <a:r>
              <a:rPr lang="fr-FR" dirty="0" err="1"/>
              <a:t>worlds</a:t>
            </a:r>
            <a:r>
              <a:rPr lang="fr-FR" dirty="0"/>
              <a:t>. Virtual reality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recreate</a:t>
            </a:r>
            <a:r>
              <a:rPr lang="fr-FR" dirty="0"/>
              <a:t> </a:t>
            </a:r>
            <a:r>
              <a:rPr lang="fr-FR" dirty="0" err="1"/>
              <a:t>sensory</a:t>
            </a:r>
            <a:r>
              <a:rPr lang="fr-FR" dirty="0"/>
              <a:t> </a:t>
            </a:r>
            <a:r>
              <a:rPr lang="fr-FR" dirty="0" err="1"/>
              <a:t>experiences</a:t>
            </a:r>
            <a:r>
              <a:rPr lang="fr-FR" dirty="0"/>
              <a:t>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include</a:t>
            </a:r>
            <a:r>
              <a:rPr lang="fr-FR" dirty="0"/>
              <a:t> </a:t>
            </a:r>
            <a:r>
              <a:rPr lang="fr-FR" dirty="0" err="1"/>
              <a:t>virtual</a:t>
            </a:r>
            <a:r>
              <a:rPr lang="fr-FR" dirty="0"/>
              <a:t> taste, </a:t>
            </a:r>
            <a:r>
              <a:rPr lang="fr-FR" dirty="0" err="1"/>
              <a:t>sight</a:t>
            </a:r>
            <a:r>
              <a:rPr lang="fr-FR" dirty="0"/>
              <a:t>, </a:t>
            </a:r>
            <a:r>
              <a:rPr lang="fr-FR" dirty="0" err="1"/>
              <a:t>smell</a:t>
            </a:r>
            <a:r>
              <a:rPr lang="fr-FR" dirty="0"/>
              <a:t>, </a:t>
            </a:r>
            <a:r>
              <a:rPr lang="fr-FR" dirty="0" err="1"/>
              <a:t>sound</a:t>
            </a:r>
            <a:r>
              <a:rPr lang="fr-FR" dirty="0"/>
              <a:t>, </a:t>
            </a:r>
            <a:r>
              <a:rPr lang="fr-FR" dirty="0" err="1"/>
              <a:t>touch</a:t>
            </a:r>
            <a:r>
              <a:rPr lang="fr-FR" dirty="0"/>
              <a:t>, </a:t>
            </a:r>
            <a:r>
              <a:rPr lang="fr-FR" dirty="0" smtClean="0"/>
              <a:t>etc..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420" y="3600005"/>
            <a:ext cx="4848034" cy="2875952"/>
          </a:xfrm>
          <a:prstGeom prst="rect">
            <a:avLst/>
          </a:prstGeom>
        </p:spPr>
      </p:pic>
      <p:pic>
        <p:nvPicPr>
          <p:cNvPr id="5" name="Image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420" y="501041"/>
            <a:ext cx="4848034" cy="292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0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fr-FR" dirty="0" smtClean="0"/>
              <a:t>VR </a:t>
            </a:r>
            <a:r>
              <a:rPr lang="fr-FR" dirty="0" smtClean="0"/>
              <a:t>COMPETITION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PlayStation </a:t>
            </a:r>
            <a:r>
              <a:rPr lang="fr-FR" dirty="0"/>
              <a:t>VR vs Oculus Rift vs HTC Vive</a:t>
            </a:r>
          </a:p>
        </p:txBody>
      </p:sp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449" y="4171975"/>
            <a:ext cx="3947869" cy="2433618"/>
          </a:xfr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00" y="3334960"/>
            <a:ext cx="4741893" cy="116434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00" y="1895870"/>
            <a:ext cx="4741893" cy="94837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01" y="4846340"/>
            <a:ext cx="4741892" cy="1204752"/>
          </a:xfrm>
          <a:prstGeom prst="rect">
            <a:avLst/>
          </a:prstGeom>
        </p:spPr>
      </p:pic>
      <p:pic>
        <p:nvPicPr>
          <p:cNvPr id="9" name="Image 8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450" y="1442435"/>
            <a:ext cx="4060603" cy="235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06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SOCIAL VR: FACEBOOK  &amp; OCULUS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1899" y="1525979"/>
            <a:ext cx="5550074" cy="4351338"/>
          </a:xfrm>
        </p:spPr>
        <p:txBody>
          <a:bodyPr>
            <a:normAutofit fontScale="77500" lnSpcReduction="20000"/>
          </a:bodyPr>
          <a:lstStyle/>
          <a:p>
            <a:pPr>
              <a:buFont typeface="Wingdings" charset="2"/>
              <a:buChar char="§"/>
            </a:pPr>
            <a:r>
              <a:rPr lang="fr-FR" dirty="0" smtClean="0"/>
              <a:t>« </a:t>
            </a:r>
            <a:r>
              <a:rPr lang="fr-FR" dirty="0" err="1" smtClean="0"/>
              <a:t>We're</a:t>
            </a:r>
            <a:r>
              <a:rPr lang="fr-FR" dirty="0" smtClean="0"/>
              <a:t> </a:t>
            </a:r>
            <a:r>
              <a:rPr lang="fr-FR" dirty="0" err="1"/>
              <a:t>working</a:t>
            </a:r>
            <a:r>
              <a:rPr lang="fr-FR" dirty="0"/>
              <a:t> on VR </a:t>
            </a:r>
            <a:r>
              <a:rPr lang="fr-FR" dirty="0" err="1"/>
              <a:t>because</a:t>
            </a:r>
            <a:r>
              <a:rPr lang="fr-FR" dirty="0"/>
              <a:t> I </a:t>
            </a:r>
            <a:r>
              <a:rPr lang="fr-FR" dirty="0" err="1"/>
              <a:t>think</a:t>
            </a:r>
            <a:r>
              <a:rPr lang="fr-FR" dirty="0"/>
              <a:t> </a:t>
            </a:r>
            <a:r>
              <a:rPr lang="fr-FR" dirty="0" err="1"/>
              <a:t>it's</a:t>
            </a:r>
            <a:r>
              <a:rPr lang="fr-FR" dirty="0"/>
              <a:t> the </a:t>
            </a:r>
            <a:r>
              <a:rPr lang="fr-FR" dirty="0" err="1"/>
              <a:t>next</a:t>
            </a:r>
            <a:r>
              <a:rPr lang="fr-FR" dirty="0"/>
              <a:t> major </a:t>
            </a:r>
            <a:r>
              <a:rPr lang="fr-FR" dirty="0" err="1"/>
              <a:t>computing</a:t>
            </a:r>
            <a:r>
              <a:rPr lang="fr-FR" dirty="0"/>
              <a:t> and communication </a:t>
            </a:r>
            <a:r>
              <a:rPr lang="fr-FR" dirty="0" err="1"/>
              <a:t>platform</a:t>
            </a:r>
            <a:r>
              <a:rPr lang="fr-FR" dirty="0"/>
              <a:t>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smtClean="0"/>
              <a:t>phones » 			Mark Zuckerberg. </a:t>
            </a:r>
          </a:p>
          <a:p>
            <a:pPr>
              <a:buFont typeface="Wingdings" charset="2"/>
              <a:buChar char="§"/>
            </a:pPr>
            <a:endParaRPr lang="fr-FR" dirty="0"/>
          </a:p>
          <a:p>
            <a:pPr>
              <a:buFont typeface="Wingdings" charset="2"/>
              <a:buChar char="§"/>
            </a:pP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[acquisition] </a:t>
            </a:r>
            <a:r>
              <a:rPr lang="fr-FR" dirty="0" err="1" smtClean="0"/>
              <a:t>happened</a:t>
            </a:r>
            <a:r>
              <a:rPr lang="fr-FR" dirty="0" smtClean="0"/>
              <a:t> in 2014,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/>
              <a:t>was</a:t>
            </a:r>
            <a:r>
              <a:rPr lang="fr-FR" dirty="0"/>
              <a:t> a signal to the </a:t>
            </a:r>
            <a:r>
              <a:rPr lang="fr-FR" dirty="0" err="1"/>
              <a:t>rest</a:t>
            </a:r>
            <a:r>
              <a:rPr lang="fr-FR" dirty="0"/>
              <a:t> of the </a:t>
            </a:r>
            <a:r>
              <a:rPr lang="fr-FR" dirty="0" err="1"/>
              <a:t>industry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VR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here</a:t>
            </a:r>
            <a:r>
              <a:rPr lang="fr-FR" dirty="0"/>
              <a:t>,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gonna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a </a:t>
            </a:r>
            <a:r>
              <a:rPr lang="fr-FR" dirty="0" err="1"/>
              <a:t>huge</a:t>
            </a:r>
            <a:r>
              <a:rPr lang="fr-FR" dirty="0"/>
              <a:t> </a:t>
            </a:r>
            <a:r>
              <a:rPr lang="fr-FR" dirty="0" err="1"/>
              <a:t>thing</a:t>
            </a:r>
            <a:r>
              <a:rPr lang="fr-FR" dirty="0"/>
              <a:t> and if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didn’t</a:t>
            </a:r>
            <a:r>
              <a:rPr lang="fr-FR" dirty="0"/>
              <a:t> </a:t>
            </a:r>
            <a:r>
              <a:rPr lang="fr-FR" dirty="0" err="1"/>
              <a:t>invest</a:t>
            </a:r>
            <a:r>
              <a:rPr lang="fr-FR" dirty="0"/>
              <a:t> in VR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</a:t>
            </a:r>
            <a:r>
              <a:rPr lang="fr-FR" dirty="0" err="1"/>
              <a:t>gonna</a:t>
            </a:r>
            <a:r>
              <a:rPr lang="fr-FR" dirty="0"/>
              <a:t>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ass</a:t>
            </a:r>
            <a:r>
              <a:rPr lang="fr-FR" dirty="0"/>
              <a:t> </a:t>
            </a:r>
            <a:r>
              <a:rPr lang="fr-FR" dirty="0" err="1"/>
              <a:t>kicked</a:t>
            </a:r>
            <a:r>
              <a:rPr lang="fr-FR" dirty="0"/>
              <a:t> down the line</a:t>
            </a:r>
            <a:r>
              <a:rPr lang="fr-FR" dirty="0" smtClean="0"/>
              <a:t>.</a:t>
            </a:r>
          </a:p>
          <a:p>
            <a:pPr>
              <a:buFont typeface="Wingdings" charset="2"/>
              <a:buChar char="§"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err="1"/>
              <a:t>Since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deal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announced</a:t>
            </a:r>
            <a:r>
              <a:rPr lang="fr-FR" dirty="0"/>
              <a:t>, the </a:t>
            </a:r>
            <a:r>
              <a:rPr lang="fr-FR" dirty="0" err="1"/>
              <a:t>number</a:t>
            </a:r>
            <a:r>
              <a:rPr lang="fr-FR" dirty="0"/>
              <a:t> of venture capital deals and total dollars </a:t>
            </a:r>
            <a:r>
              <a:rPr lang="fr-FR" dirty="0" err="1"/>
              <a:t>invested</a:t>
            </a:r>
            <a:r>
              <a:rPr lang="fr-FR" dirty="0"/>
              <a:t> in VR and </a:t>
            </a:r>
            <a:r>
              <a:rPr lang="fr-FR" dirty="0" smtClean="0"/>
              <a:t>AR have </a:t>
            </a:r>
            <a:r>
              <a:rPr lang="fr-FR" dirty="0" err="1"/>
              <a:t>both</a:t>
            </a:r>
            <a:r>
              <a:rPr lang="fr-FR" dirty="0"/>
              <a:t> </a:t>
            </a:r>
            <a:r>
              <a:rPr lang="fr-FR" dirty="0" err="1" smtClean="0"/>
              <a:t>tripled</a:t>
            </a:r>
            <a:r>
              <a:rPr lang="fr-FR" dirty="0" smtClean="0"/>
              <a:t>.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434" y="2039546"/>
            <a:ext cx="3657600" cy="257609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819" y="4860451"/>
            <a:ext cx="3754831" cy="73353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433" y="1236680"/>
            <a:ext cx="3657601" cy="66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SOCIAL VR : FACEBOOK &amp; </a:t>
            </a:r>
            <a:r>
              <a:rPr lang="fr-FR" dirty="0"/>
              <a:t>OCULUS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86846" y="1513452"/>
            <a:ext cx="5975959" cy="4799665"/>
          </a:xfrm>
        </p:spPr>
        <p:txBody>
          <a:bodyPr>
            <a:normAutofit fontScale="62500" lnSpcReduction="20000"/>
          </a:bodyPr>
          <a:lstStyle/>
          <a:p>
            <a:pPr>
              <a:buFont typeface="Wingdings" charset="2"/>
              <a:buChar char="§"/>
            </a:pPr>
            <a:r>
              <a:rPr lang="fr-FR" dirty="0" err="1" smtClean="0"/>
              <a:t>October</a:t>
            </a:r>
            <a:r>
              <a:rPr lang="fr-FR" dirty="0" smtClean="0"/>
              <a:t> 2016. Mark </a:t>
            </a:r>
            <a:r>
              <a:rPr lang="fr-FR" dirty="0"/>
              <a:t>Zuckerberg </a:t>
            </a:r>
            <a:r>
              <a:rPr lang="fr-FR" dirty="0" err="1"/>
              <a:t>demonstrated</a:t>
            </a:r>
            <a:r>
              <a:rPr lang="fr-FR" dirty="0"/>
              <a:t> a new social VR </a:t>
            </a:r>
            <a:r>
              <a:rPr lang="fr-FR" dirty="0" err="1"/>
              <a:t>experience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overlays VR avatars of </a:t>
            </a:r>
            <a:r>
              <a:rPr lang="fr-FR" dirty="0" err="1"/>
              <a:t>friends</a:t>
            </a:r>
            <a:r>
              <a:rPr lang="fr-FR" dirty="0"/>
              <a:t> </a:t>
            </a:r>
            <a:r>
              <a:rPr lang="fr-FR" dirty="0" err="1"/>
              <a:t>who</a:t>
            </a:r>
            <a:r>
              <a:rPr lang="fr-FR" dirty="0"/>
              <a:t> are </a:t>
            </a:r>
            <a:r>
              <a:rPr lang="fr-FR" dirty="0" err="1" smtClean="0"/>
              <a:t>elsewhere</a:t>
            </a:r>
            <a:r>
              <a:rPr lang="fr-FR" dirty="0" smtClean="0"/>
              <a:t>. 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Inside </a:t>
            </a:r>
            <a:r>
              <a:rPr lang="fr-FR" dirty="0" err="1"/>
              <a:t>this</a:t>
            </a:r>
            <a:r>
              <a:rPr lang="fr-FR" dirty="0"/>
              <a:t> social VR </a:t>
            </a:r>
            <a:r>
              <a:rPr lang="fr-FR" dirty="0" err="1"/>
              <a:t>experience</a:t>
            </a:r>
            <a:r>
              <a:rPr lang="fr-FR" dirty="0"/>
              <a:t> </a:t>
            </a:r>
            <a:r>
              <a:rPr lang="fr-FR" dirty="0" smtClean="0"/>
              <a:t>people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take</a:t>
            </a:r>
            <a:r>
              <a:rPr lang="fr-FR" dirty="0"/>
              <a:t> real world </a:t>
            </a:r>
            <a:r>
              <a:rPr lang="fr-FR" dirty="0" err="1"/>
              <a:t>scenes</a:t>
            </a:r>
            <a:r>
              <a:rPr lang="fr-FR" dirty="0"/>
              <a:t> in the </a:t>
            </a:r>
            <a:r>
              <a:rPr lang="fr-FR" dirty="0" err="1"/>
              <a:t>form</a:t>
            </a:r>
            <a:r>
              <a:rPr lang="fr-FR" dirty="0"/>
              <a:t> of 360 photos, and </a:t>
            </a:r>
            <a:r>
              <a:rPr lang="fr-FR" dirty="0" err="1"/>
              <a:t>visit</a:t>
            </a:r>
            <a:r>
              <a:rPr lang="fr-FR" dirty="0"/>
              <a:t> </a:t>
            </a:r>
            <a:r>
              <a:rPr lang="fr-FR" dirty="0" err="1" smtClean="0"/>
              <a:t>them</a:t>
            </a:r>
            <a:r>
              <a:rPr lang="fr-FR" dirty="0" smtClean="0"/>
              <a:t>. 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People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/>
              <a:t>play</a:t>
            </a:r>
            <a:r>
              <a:rPr lang="fr-FR" dirty="0"/>
              <a:t> </a:t>
            </a:r>
            <a:r>
              <a:rPr lang="fr-FR" dirty="0" err="1"/>
              <a:t>games</a:t>
            </a:r>
            <a:r>
              <a:rPr lang="fr-FR" dirty="0"/>
              <a:t> </a:t>
            </a:r>
            <a:r>
              <a:rPr lang="fr-FR" dirty="0" err="1"/>
              <a:t>like</a:t>
            </a:r>
            <a:r>
              <a:rPr lang="fr-FR" dirty="0"/>
              <a:t> </a:t>
            </a:r>
            <a:r>
              <a:rPr lang="fr-FR" dirty="0" err="1"/>
              <a:t>chess</a:t>
            </a:r>
            <a:r>
              <a:rPr lang="fr-FR" dirty="0"/>
              <a:t> or </a:t>
            </a:r>
            <a:r>
              <a:rPr lang="fr-FR" dirty="0" err="1"/>
              <a:t>cards</a:t>
            </a:r>
            <a:r>
              <a:rPr lang="fr-FR" dirty="0"/>
              <a:t>, </a:t>
            </a:r>
            <a:r>
              <a:rPr lang="fr-FR" dirty="0" err="1"/>
              <a:t>sword</a:t>
            </a:r>
            <a:r>
              <a:rPr lang="fr-FR" dirty="0"/>
              <a:t> </a:t>
            </a:r>
            <a:r>
              <a:rPr lang="fr-FR" dirty="0" err="1"/>
              <a:t>fight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pre</a:t>
            </a:r>
            <a:r>
              <a:rPr lang="fr-FR" dirty="0"/>
              <a:t>-made or DIY-</a:t>
            </a:r>
            <a:r>
              <a:rPr lang="fr-FR" dirty="0" err="1"/>
              <a:t>drawn</a:t>
            </a:r>
            <a:r>
              <a:rPr lang="fr-FR" dirty="0"/>
              <a:t> </a:t>
            </a:r>
            <a:r>
              <a:rPr lang="fr-FR" dirty="0" err="1"/>
              <a:t>swords</a:t>
            </a:r>
            <a:r>
              <a:rPr lang="fr-FR" dirty="0"/>
              <a:t>, or </a:t>
            </a:r>
            <a:r>
              <a:rPr lang="fr-FR" dirty="0" err="1"/>
              <a:t>watch</a:t>
            </a:r>
            <a:r>
              <a:rPr lang="fr-FR" dirty="0"/>
              <a:t> a </a:t>
            </a:r>
            <a:r>
              <a:rPr lang="fr-FR" dirty="0" err="1"/>
              <a:t>giant</a:t>
            </a:r>
            <a:r>
              <a:rPr lang="fr-FR" dirty="0"/>
              <a:t> TV </a:t>
            </a:r>
            <a:r>
              <a:rPr lang="fr-FR" dirty="0" err="1"/>
              <a:t>screen</a:t>
            </a:r>
            <a:r>
              <a:rPr lang="fr-FR" dirty="0"/>
              <a:t> </a:t>
            </a:r>
            <a:r>
              <a:rPr lang="fr-FR" dirty="0" err="1"/>
              <a:t>together</a:t>
            </a:r>
            <a:r>
              <a:rPr lang="fr-FR" dirty="0"/>
              <a:t>. </a:t>
            </a: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err="1" smtClean="0"/>
              <a:t>They</a:t>
            </a:r>
            <a:r>
              <a:rPr lang="fr-FR" dirty="0" smtClean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even</a:t>
            </a:r>
            <a:r>
              <a:rPr lang="fr-FR" dirty="0"/>
              <a:t> </a:t>
            </a:r>
            <a:r>
              <a:rPr lang="fr-FR" dirty="0" err="1"/>
              <a:t>take</a:t>
            </a:r>
            <a:r>
              <a:rPr lang="fr-FR" dirty="0"/>
              <a:t> </a:t>
            </a:r>
            <a:r>
              <a:rPr lang="fr-FR" dirty="0" smtClean="0"/>
              <a:t>a phone call </a:t>
            </a:r>
            <a:r>
              <a:rPr lang="fr-FR" dirty="0" err="1" smtClean="0"/>
              <a:t>inside</a:t>
            </a:r>
            <a:r>
              <a:rPr lang="fr-FR" dirty="0" smtClean="0"/>
              <a:t> Facebook Messenger or </a:t>
            </a:r>
            <a:r>
              <a:rPr lang="fr-FR" dirty="0" err="1"/>
              <a:t>take</a:t>
            </a:r>
            <a:r>
              <a:rPr lang="fr-FR" dirty="0"/>
              <a:t> a VR selfie and </a:t>
            </a:r>
            <a:r>
              <a:rPr lang="fr-FR" dirty="0" err="1"/>
              <a:t>instantly</a:t>
            </a:r>
            <a:r>
              <a:rPr lang="fr-FR" dirty="0"/>
              <a:t> </a:t>
            </a:r>
            <a:r>
              <a:rPr lang="fr-FR" dirty="0" err="1"/>
              <a:t>share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to Facebook.</a:t>
            </a:r>
          </a:p>
          <a:p>
            <a:pPr>
              <a:buFont typeface="Wingdings" charset="2"/>
              <a:buChar char="§"/>
            </a:pPr>
            <a:r>
              <a:rPr lang="fr-FR" dirty="0" err="1" smtClean="0"/>
              <a:t>They</a:t>
            </a:r>
            <a:r>
              <a:rPr lang="fr-FR" dirty="0" smtClean="0"/>
              <a:t> </a:t>
            </a:r>
            <a:r>
              <a:rPr lang="fr-FR" dirty="0" err="1"/>
              <a:t>can</a:t>
            </a:r>
            <a:r>
              <a:rPr lang="fr-FR" dirty="0"/>
              <a:t> express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emotions</a:t>
            </a:r>
            <a:r>
              <a:rPr lang="fr-FR" dirty="0"/>
              <a:t> to </a:t>
            </a:r>
            <a:r>
              <a:rPr lang="fr-FR" dirty="0" err="1"/>
              <a:t>friends</a:t>
            </a:r>
            <a:r>
              <a:rPr lang="fr-FR" dirty="0"/>
              <a:t> by </a:t>
            </a:r>
            <a:r>
              <a:rPr lang="fr-FR" dirty="0" err="1" smtClean="0"/>
              <a:t>inputting</a:t>
            </a:r>
            <a:r>
              <a:rPr lang="fr-FR" dirty="0" smtClean="0"/>
              <a:t> </a:t>
            </a:r>
            <a:r>
              <a:rPr lang="fr-FR" dirty="0" err="1" smtClean="0"/>
              <a:t>gestural</a:t>
            </a:r>
            <a:r>
              <a:rPr lang="fr-FR" dirty="0" smtClean="0"/>
              <a:t> </a:t>
            </a:r>
            <a:r>
              <a:rPr lang="fr-FR" dirty="0" err="1" smtClean="0"/>
              <a:t>commands</a:t>
            </a:r>
            <a:r>
              <a:rPr lang="fr-FR" dirty="0" smtClean="0"/>
              <a:t> </a:t>
            </a:r>
            <a:r>
              <a:rPr lang="fr-FR" dirty="0" err="1" smtClean="0"/>
              <a:t>into</a:t>
            </a:r>
            <a:r>
              <a:rPr lang="fr-FR" dirty="0" smtClean="0"/>
              <a:t> Oculus </a:t>
            </a:r>
            <a:r>
              <a:rPr lang="fr-FR" dirty="0" err="1" smtClean="0"/>
              <a:t>Touch</a:t>
            </a:r>
            <a:r>
              <a:rPr lang="fr-FR" dirty="0" smtClean="0"/>
              <a:t> </a:t>
            </a:r>
            <a:r>
              <a:rPr lang="fr-FR" dirty="0" err="1" smtClean="0"/>
              <a:t>controllers</a:t>
            </a:r>
            <a:r>
              <a:rPr lang="fr-FR" dirty="0" smtClean="0"/>
              <a:t> and </a:t>
            </a:r>
            <a:r>
              <a:rPr lang="fr-FR" dirty="0" err="1"/>
              <a:t>through</a:t>
            </a:r>
            <a:r>
              <a:rPr lang="fr-FR" dirty="0"/>
              <a:t> recognition of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you’re</a:t>
            </a:r>
            <a:r>
              <a:rPr lang="fr-FR" dirty="0"/>
              <a:t> </a:t>
            </a:r>
            <a:r>
              <a:rPr lang="fr-FR" dirty="0" err="1"/>
              <a:t>talking</a:t>
            </a:r>
            <a:r>
              <a:rPr lang="fr-FR" dirty="0" smtClean="0"/>
              <a:t>.</a:t>
            </a:r>
          </a:p>
          <a:p>
            <a:pPr>
              <a:buFont typeface="Wingdings" charset="2"/>
              <a:buChar char="§"/>
            </a:pPr>
            <a:r>
              <a:rPr lang="fr-FR" dirty="0" err="1"/>
              <a:t>Getting</a:t>
            </a:r>
            <a:r>
              <a:rPr lang="fr-FR" dirty="0"/>
              <a:t> </a:t>
            </a:r>
            <a:r>
              <a:rPr lang="fr-FR" dirty="0" err="1"/>
              <a:t>started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Oculus Rift </a:t>
            </a:r>
            <a:r>
              <a:rPr lang="fr-FR" dirty="0" err="1"/>
              <a:t>headset</a:t>
            </a:r>
            <a:r>
              <a:rPr lang="fr-FR" dirty="0"/>
              <a:t> and </a:t>
            </a:r>
            <a:r>
              <a:rPr lang="fr-FR" dirty="0" err="1"/>
              <a:t>controllers</a:t>
            </a:r>
            <a:r>
              <a:rPr lang="fr-FR" dirty="0"/>
              <a:t>, on the </a:t>
            </a:r>
            <a:r>
              <a:rPr lang="fr-FR" dirty="0" err="1"/>
              <a:t>other</a:t>
            </a:r>
            <a:r>
              <a:rPr lang="fr-FR" dirty="0"/>
              <a:t> hand,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cost</a:t>
            </a:r>
            <a:r>
              <a:rPr lang="fr-FR" dirty="0"/>
              <a:t> $1,600 or more </a:t>
            </a:r>
            <a:r>
              <a:rPr lang="fr-FR" dirty="0" err="1"/>
              <a:t>thanks</a:t>
            </a:r>
            <a:r>
              <a:rPr lang="fr-FR" dirty="0"/>
              <a:t> to the </a:t>
            </a:r>
            <a:r>
              <a:rPr lang="fr-FR" dirty="0" err="1"/>
              <a:t>price</a:t>
            </a:r>
            <a:r>
              <a:rPr lang="fr-FR" dirty="0"/>
              <a:t> of the gadgets and the </a:t>
            </a:r>
            <a:r>
              <a:rPr lang="fr-FR" dirty="0" err="1"/>
              <a:t>powerful</a:t>
            </a:r>
            <a:r>
              <a:rPr lang="fr-FR" dirty="0"/>
              <a:t> PC </a:t>
            </a:r>
            <a:r>
              <a:rPr lang="fr-FR" dirty="0" err="1"/>
              <a:t>needed</a:t>
            </a:r>
            <a:r>
              <a:rPr lang="fr-FR" dirty="0"/>
              <a:t> to drive </a:t>
            </a:r>
            <a:r>
              <a:rPr lang="fr-FR" dirty="0" err="1"/>
              <a:t>them</a:t>
            </a:r>
            <a:r>
              <a:rPr lang="fr-FR" dirty="0"/>
              <a:t>.</a:t>
            </a:r>
          </a:p>
          <a:p>
            <a:pPr>
              <a:buFont typeface="Wingdings" charset="2"/>
              <a:buChar char="§"/>
            </a:pP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419" y="1325563"/>
            <a:ext cx="4652280" cy="2156804"/>
          </a:xfrm>
          <a:prstGeom prst="rect">
            <a:avLst/>
          </a:prstGeom>
        </p:spPr>
      </p:pic>
      <p:pic>
        <p:nvPicPr>
          <p:cNvPr id="7" name="Image 6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419" y="3669090"/>
            <a:ext cx="4652280" cy="287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44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SOCIAL VR COMPETITORS </a:t>
            </a:r>
            <a:endParaRPr lang="fr-FR" dirty="0"/>
          </a:p>
        </p:txBody>
      </p:sp>
      <p:pic>
        <p:nvPicPr>
          <p:cNvPr id="5" name="Image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301" y="1015373"/>
            <a:ext cx="5954038" cy="2754397"/>
          </a:xfrm>
          <a:prstGeom prst="rect">
            <a:avLst/>
          </a:prstGeom>
        </p:spPr>
      </p:pic>
      <p:pic>
        <p:nvPicPr>
          <p:cNvPr id="7" name="Espace réservé du contenu 6">
            <a:hlinkClick r:id="rId4"/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13" y="1062517"/>
            <a:ext cx="5756075" cy="2707253"/>
          </a:xfr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14" y="4093813"/>
            <a:ext cx="5864211" cy="2764187"/>
          </a:xfrm>
          <a:prstGeom prst="rect">
            <a:avLst/>
          </a:prstGeom>
        </p:spPr>
      </p:pic>
      <p:pic>
        <p:nvPicPr>
          <p:cNvPr id="9" name="Image 8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12" y="3979066"/>
            <a:ext cx="5756075" cy="287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1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MOBILE VR : SAMSUNG GEAR VR &amp; OCCULUS </a:t>
            </a:r>
            <a:endParaRPr lang="fr-FR" dirty="0"/>
          </a:p>
        </p:txBody>
      </p:sp>
      <p:pic>
        <p:nvPicPr>
          <p:cNvPr id="9" name="Image 8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981" y="2651126"/>
            <a:ext cx="5085142" cy="3146859"/>
          </a:xfrm>
          <a:prstGeom prst="rect">
            <a:avLst/>
          </a:prstGeom>
        </p:spPr>
      </p:pic>
      <p:pic>
        <p:nvPicPr>
          <p:cNvPr id="11" name="Espace réservé du contenu 10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981" y="1325563"/>
            <a:ext cx="5115837" cy="1185790"/>
          </a:xfrm>
        </p:spPr>
      </p:pic>
      <p:sp>
        <p:nvSpPr>
          <p:cNvPr id="12" name="ZoneTexte 11"/>
          <p:cNvSpPr txBox="1"/>
          <p:nvPr/>
        </p:nvSpPr>
        <p:spPr>
          <a:xfrm>
            <a:off x="478598" y="1152356"/>
            <a:ext cx="564662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2400" dirty="0" smtClean="0"/>
              <a:t>1M People </a:t>
            </a:r>
            <a:r>
              <a:rPr lang="fr-FR" sz="2400" dirty="0" err="1" smtClean="0"/>
              <a:t>used</a:t>
            </a:r>
            <a:r>
              <a:rPr lang="fr-FR" sz="2400" dirty="0" smtClean="0"/>
              <a:t> the Samsung </a:t>
            </a:r>
            <a:r>
              <a:rPr lang="fr-FR" sz="2400" dirty="0" err="1" smtClean="0"/>
              <a:t>Gear</a:t>
            </a:r>
            <a:r>
              <a:rPr lang="fr-FR" sz="2400" dirty="0" smtClean="0"/>
              <a:t> VR in April 2016. </a:t>
            </a:r>
          </a:p>
          <a:p>
            <a:pPr marL="285750" indent="-285750">
              <a:buFont typeface="Wingdings" charset="2"/>
              <a:buChar char="§"/>
            </a:pPr>
            <a:endParaRPr lang="fr-FR" sz="2400" dirty="0" smtClean="0"/>
          </a:p>
          <a:p>
            <a:pPr marL="285750" indent="-285750">
              <a:buFont typeface="Wingdings" charset="2"/>
              <a:buChar char="§"/>
            </a:pPr>
            <a:r>
              <a:rPr lang="fr-FR" sz="2400" dirty="0"/>
              <a:t>I</a:t>
            </a:r>
            <a:r>
              <a:rPr lang="fr-FR" sz="2400" dirty="0" smtClean="0"/>
              <a:t>n </a:t>
            </a:r>
            <a:r>
              <a:rPr lang="fr-FR" sz="2400" dirty="0" err="1"/>
              <a:t>comparison</a:t>
            </a:r>
            <a:r>
              <a:rPr lang="fr-FR" sz="2400" dirty="0"/>
              <a:t> to the mobile </a:t>
            </a:r>
            <a:r>
              <a:rPr lang="fr-FR" sz="2400" dirty="0" err="1"/>
              <a:t>device</a:t>
            </a:r>
            <a:r>
              <a:rPr lang="fr-FR" sz="2400" dirty="0"/>
              <a:t> </a:t>
            </a:r>
            <a:r>
              <a:rPr lang="fr-FR" sz="2400" dirty="0" err="1"/>
              <a:t>market</a:t>
            </a:r>
            <a:r>
              <a:rPr lang="fr-FR" sz="2400" dirty="0"/>
              <a:t> in </a:t>
            </a:r>
            <a:r>
              <a:rPr lang="fr-FR" sz="2400" dirty="0" err="1"/>
              <a:t>general</a:t>
            </a:r>
            <a:r>
              <a:rPr lang="fr-FR" sz="2400" dirty="0"/>
              <a:t>, the one million-user </a:t>
            </a:r>
            <a:r>
              <a:rPr lang="fr-FR" sz="2400" dirty="0" err="1"/>
              <a:t>number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relatively</a:t>
            </a:r>
            <a:r>
              <a:rPr lang="fr-FR" sz="2400" dirty="0"/>
              <a:t> </a:t>
            </a:r>
            <a:r>
              <a:rPr lang="fr-FR" sz="2400" dirty="0" err="1"/>
              <a:t>small</a:t>
            </a:r>
            <a:r>
              <a:rPr lang="fr-FR" sz="2400" dirty="0"/>
              <a:t>. </a:t>
            </a:r>
            <a:r>
              <a:rPr lang="fr-FR" sz="2400" dirty="0" err="1"/>
              <a:t>Google’s</a:t>
            </a:r>
            <a:r>
              <a:rPr lang="fr-FR" sz="2400" dirty="0"/>
              <a:t> Android operating system </a:t>
            </a:r>
            <a:r>
              <a:rPr lang="fr-FR" sz="2400" dirty="0" err="1"/>
              <a:t>that</a:t>
            </a:r>
            <a:r>
              <a:rPr lang="fr-FR" sz="2400" dirty="0"/>
              <a:t> </a:t>
            </a:r>
            <a:r>
              <a:rPr lang="fr-FR" sz="2400" dirty="0" err="1"/>
              <a:t>powers</a:t>
            </a:r>
            <a:r>
              <a:rPr lang="fr-FR" sz="2400" dirty="0"/>
              <a:t> millions of smartphones </a:t>
            </a:r>
            <a:r>
              <a:rPr lang="fr-FR" sz="2400" dirty="0" err="1"/>
              <a:t>worldwide</a:t>
            </a:r>
            <a:r>
              <a:rPr lang="fr-FR" sz="2400" dirty="0"/>
              <a:t>, for </a:t>
            </a:r>
            <a:r>
              <a:rPr lang="fr-FR" sz="2400" dirty="0" err="1"/>
              <a:t>example</a:t>
            </a:r>
            <a:r>
              <a:rPr lang="fr-FR" sz="2400" dirty="0"/>
              <a:t>, </a:t>
            </a:r>
            <a:r>
              <a:rPr lang="fr-FR" sz="2400" dirty="0">
                <a:hlinkClick r:id="rId5"/>
              </a:rPr>
              <a:t>counts</a:t>
            </a:r>
            <a:r>
              <a:rPr lang="fr-FR" sz="2400" dirty="0"/>
              <a:t> over 1.4 billion </a:t>
            </a:r>
            <a:r>
              <a:rPr lang="fr-FR" sz="2400" dirty="0" err="1"/>
              <a:t>monthly</a:t>
            </a:r>
            <a:r>
              <a:rPr lang="fr-FR" sz="2400" dirty="0"/>
              <a:t> active </a:t>
            </a:r>
            <a:r>
              <a:rPr lang="fr-FR" sz="2400" dirty="0" err="1"/>
              <a:t>users</a:t>
            </a:r>
            <a:r>
              <a:rPr lang="fr-FR" sz="2400" dirty="0"/>
              <a:t>.</a:t>
            </a:r>
          </a:p>
          <a:p>
            <a:endParaRPr lang="fr-FR" sz="2400" dirty="0" smtClean="0"/>
          </a:p>
          <a:p>
            <a:pPr marL="285750" indent="-285750">
              <a:buFont typeface="Wingdings" charset="2"/>
              <a:buChar char="§"/>
            </a:pPr>
            <a:r>
              <a:rPr lang="fr-FR" sz="2400" dirty="0" smtClean="0"/>
              <a:t>80</a:t>
            </a:r>
            <a:r>
              <a:rPr lang="fr-FR" sz="2400" dirty="0"/>
              <a:t>% of people </a:t>
            </a:r>
            <a:r>
              <a:rPr lang="fr-FR" sz="2400" dirty="0" err="1"/>
              <a:t>who</a:t>
            </a:r>
            <a:r>
              <a:rPr lang="fr-FR" sz="2400" dirty="0"/>
              <a:t> use the </a:t>
            </a:r>
            <a:r>
              <a:rPr lang="fr-FR" sz="2400" dirty="0" err="1"/>
              <a:t>Gear</a:t>
            </a:r>
            <a:r>
              <a:rPr lang="fr-FR" sz="2400" dirty="0"/>
              <a:t> VR </a:t>
            </a:r>
            <a:r>
              <a:rPr lang="fr-FR" sz="2400" dirty="0" err="1"/>
              <a:t>watch</a:t>
            </a:r>
            <a:r>
              <a:rPr lang="fr-FR" sz="2400" dirty="0"/>
              <a:t> </a:t>
            </a:r>
            <a:r>
              <a:rPr lang="fr-FR" sz="2400" dirty="0" err="1"/>
              <a:t>video</a:t>
            </a:r>
            <a:r>
              <a:rPr lang="fr-FR" sz="2400" dirty="0"/>
              <a:t> on the </a:t>
            </a:r>
            <a:r>
              <a:rPr lang="fr-FR" sz="2400" dirty="0" err="1"/>
              <a:t>device</a:t>
            </a:r>
            <a:r>
              <a:rPr lang="fr-FR" sz="2400" dirty="0"/>
              <a:t> and </a:t>
            </a:r>
            <a:r>
              <a:rPr lang="fr-FR" sz="2400" dirty="0" err="1"/>
              <a:t>that</a:t>
            </a:r>
            <a:r>
              <a:rPr lang="fr-FR" sz="2400" dirty="0"/>
              <a:t> “</a:t>
            </a:r>
            <a:r>
              <a:rPr lang="fr-FR" sz="2400" dirty="0" err="1"/>
              <a:t>seven</a:t>
            </a:r>
            <a:r>
              <a:rPr lang="fr-FR" sz="2400" dirty="0"/>
              <a:t> of the top </a:t>
            </a:r>
            <a:r>
              <a:rPr lang="fr-FR" sz="2400" dirty="0" err="1"/>
              <a:t>apps</a:t>
            </a:r>
            <a:r>
              <a:rPr lang="fr-FR" sz="2400" dirty="0"/>
              <a:t> on the </a:t>
            </a:r>
            <a:r>
              <a:rPr lang="fr-FR" sz="2400" dirty="0" err="1"/>
              <a:t>Gear</a:t>
            </a:r>
            <a:r>
              <a:rPr lang="fr-FR" sz="2400" dirty="0"/>
              <a:t> VR are </a:t>
            </a:r>
            <a:r>
              <a:rPr lang="fr-FR" sz="2400" dirty="0" err="1"/>
              <a:t>video</a:t>
            </a:r>
            <a:r>
              <a:rPr lang="fr-FR" sz="2400" dirty="0"/>
              <a:t> </a:t>
            </a:r>
            <a:r>
              <a:rPr lang="fr-FR" sz="2400" dirty="0" err="1"/>
              <a:t>apps</a:t>
            </a:r>
            <a:r>
              <a:rPr lang="fr-FR" sz="2400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200574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1" y="0"/>
            <a:ext cx="12288033" cy="1325563"/>
          </a:xfrm>
        </p:spPr>
        <p:txBody>
          <a:bodyPr/>
          <a:lstStyle/>
          <a:p>
            <a:r>
              <a:rPr lang="fr-FR" dirty="0" smtClean="0"/>
              <a:t>MOBILE LOW COST VR : GOOGLE CARDBOARD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6742" y="1372492"/>
            <a:ext cx="5875751" cy="4351338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§"/>
            </a:pPr>
            <a:r>
              <a:rPr lang="fr-FR" dirty="0" err="1" smtClean="0"/>
              <a:t>Since</a:t>
            </a:r>
            <a:r>
              <a:rPr lang="fr-FR" dirty="0" smtClean="0"/>
              <a:t> </a:t>
            </a:r>
            <a:r>
              <a:rPr lang="fr-FR" dirty="0"/>
              <a:t>the </a:t>
            </a:r>
            <a:r>
              <a:rPr lang="fr-FR" dirty="0" err="1" smtClean="0"/>
              <a:t>realease</a:t>
            </a:r>
            <a:r>
              <a:rPr lang="fr-FR" dirty="0" smtClean="0"/>
              <a:t> in </a:t>
            </a:r>
            <a:r>
              <a:rPr lang="fr-FR" dirty="0" err="1" smtClean="0"/>
              <a:t>june</a:t>
            </a:r>
            <a:r>
              <a:rPr lang="fr-FR" dirty="0" smtClean="0"/>
              <a:t> 2014 </a:t>
            </a:r>
            <a:r>
              <a:rPr lang="fr-FR" dirty="0"/>
              <a:t>of the VR </a:t>
            </a:r>
            <a:r>
              <a:rPr lang="fr-FR" dirty="0" err="1" smtClean="0"/>
              <a:t>device</a:t>
            </a:r>
            <a:r>
              <a:rPr lang="fr-FR" dirty="0" smtClean="0"/>
              <a:t>:  </a:t>
            </a:r>
            <a:r>
              <a:rPr lang="fr-FR" dirty="0"/>
              <a:t>5 million </a:t>
            </a:r>
            <a:r>
              <a:rPr lang="fr-FR" dirty="0" err="1"/>
              <a:t>Cardboard</a:t>
            </a:r>
            <a:r>
              <a:rPr lang="fr-FR" dirty="0"/>
              <a:t> </a:t>
            </a:r>
            <a:r>
              <a:rPr lang="fr-FR" dirty="0" err="1"/>
              <a:t>devices</a:t>
            </a:r>
            <a:r>
              <a:rPr lang="fr-FR" dirty="0"/>
              <a:t> have been </a:t>
            </a:r>
            <a:r>
              <a:rPr lang="fr-FR" dirty="0" err="1" smtClean="0"/>
              <a:t>shipped</a:t>
            </a:r>
            <a:r>
              <a:rPr lang="fr-FR" dirty="0" smtClean="0"/>
              <a:t>. </a:t>
            </a:r>
          </a:p>
          <a:p>
            <a:pPr>
              <a:buFont typeface="Wingdings" charset="2"/>
              <a:buChar char="§"/>
            </a:pPr>
            <a:r>
              <a:rPr lang="fr-FR" dirty="0" err="1" smtClean="0"/>
              <a:t>Users</a:t>
            </a:r>
            <a:r>
              <a:rPr lang="fr-FR" dirty="0" smtClean="0"/>
              <a:t>: </a:t>
            </a:r>
            <a:r>
              <a:rPr lang="fr-FR" dirty="0" err="1" smtClean="0"/>
              <a:t>SyFy</a:t>
            </a:r>
            <a:r>
              <a:rPr lang="fr-FR" dirty="0" smtClean="0"/>
              <a:t> </a:t>
            </a:r>
            <a:r>
              <a:rPr lang="fr-FR" dirty="0" err="1"/>
              <a:t>channel</a:t>
            </a:r>
            <a:r>
              <a:rPr lang="fr-FR" dirty="0"/>
              <a:t>, Visa, </a:t>
            </a:r>
            <a:r>
              <a:rPr lang="fr-FR" dirty="0" err="1"/>
              <a:t>Lowe's</a:t>
            </a:r>
            <a:r>
              <a:rPr lang="fr-FR" dirty="0"/>
              <a:t>, </a:t>
            </a:r>
            <a:r>
              <a:rPr lang="fr-FR" i="1" dirty="0"/>
              <a:t>The New York </a:t>
            </a:r>
            <a:r>
              <a:rPr lang="fr-FR" i="1" dirty="0" smtClean="0"/>
              <a:t>Times</a:t>
            </a:r>
            <a:r>
              <a:rPr lang="fr-FR" dirty="0" smtClean="0"/>
              <a:t>, the </a:t>
            </a:r>
            <a:r>
              <a:rPr lang="fr-FR" dirty="0"/>
              <a:t>Star </a:t>
            </a:r>
            <a:r>
              <a:rPr lang="fr-FR" dirty="0" err="1"/>
              <a:t>Wars</a:t>
            </a:r>
            <a:r>
              <a:rPr lang="fr-FR" dirty="0"/>
              <a:t> </a:t>
            </a:r>
            <a:r>
              <a:rPr lang="fr-FR" dirty="0" smtClean="0"/>
              <a:t>franchise, etc...</a:t>
            </a:r>
          </a:p>
          <a:p>
            <a:pPr>
              <a:buFont typeface="Wingdings" charset="2"/>
              <a:buChar char="§"/>
            </a:pPr>
            <a:r>
              <a:rPr lang="fr-FR" dirty="0"/>
              <a:t>25 million Google </a:t>
            </a:r>
            <a:r>
              <a:rPr lang="fr-FR" dirty="0" err="1"/>
              <a:t>Cardboard</a:t>
            </a:r>
            <a:r>
              <a:rPr lang="fr-FR" dirty="0"/>
              <a:t> </a:t>
            </a:r>
            <a:r>
              <a:rPr lang="fr-FR" dirty="0" err="1"/>
              <a:t>apps</a:t>
            </a:r>
            <a:r>
              <a:rPr lang="fr-FR" dirty="0"/>
              <a:t> </a:t>
            </a:r>
            <a:r>
              <a:rPr lang="fr-FR" dirty="0" err="1"/>
              <a:t>downloaded</a:t>
            </a:r>
            <a:r>
              <a:rPr lang="fr-FR" dirty="0"/>
              <a:t> by </a:t>
            </a:r>
            <a:r>
              <a:rPr lang="fr-FR" dirty="0" err="1"/>
              <a:t>users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Google Play </a:t>
            </a:r>
            <a:r>
              <a:rPr lang="fr-FR" dirty="0" err="1"/>
              <a:t>app</a:t>
            </a:r>
            <a:r>
              <a:rPr lang="fr-FR" dirty="0"/>
              <a:t> </a:t>
            </a:r>
            <a:r>
              <a:rPr lang="fr-FR" dirty="0" smtClean="0"/>
              <a:t>store. </a:t>
            </a:r>
          </a:p>
          <a:p>
            <a:pPr>
              <a:buFont typeface="Wingdings" charset="2"/>
              <a:buChar char="§"/>
            </a:pPr>
            <a:r>
              <a:rPr lang="fr-FR" dirty="0"/>
              <a:t>10 million of </a:t>
            </a:r>
            <a:r>
              <a:rPr lang="fr-FR" dirty="0" err="1"/>
              <a:t>those</a:t>
            </a:r>
            <a:r>
              <a:rPr lang="fr-FR" dirty="0"/>
              <a:t> </a:t>
            </a:r>
            <a:r>
              <a:rPr lang="fr-FR" dirty="0" err="1"/>
              <a:t>downloads</a:t>
            </a:r>
            <a:r>
              <a:rPr lang="fr-FR" dirty="0"/>
              <a:t> </a:t>
            </a:r>
            <a:r>
              <a:rPr lang="fr-FR" dirty="0" err="1"/>
              <a:t>occurred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October</a:t>
            </a:r>
            <a:r>
              <a:rPr lang="fr-FR" dirty="0"/>
              <a:t> and </a:t>
            </a:r>
            <a:r>
              <a:rPr lang="fr-FR" dirty="0" err="1"/>
              <a:t>December</a:t>
            </a:r>
            <a:r>
              <a:rPr lang="fr-FR" dirty="0"/>
              <a:t> </a:t>
            </a:r>
            <a:r>
              <a:rPr lang="fr-FR" dirty="0" smtClean="0"/>
              <a:t>2015.</a:t>
            </a:r>
            <a:endParaRPr lang="fr-FR" b="1" dirty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355" y="1372492"/>
            <a:ext cx="5171096" cy="335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4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335" y="2293851"/>
            <a:ext cx="2654300" cy="3429000"/>
          </a:xfrm>
        </p:spPr>
      </p:pic>
      <p:sp>
        <p:nvSpPr>
          <p:cNvPr id="4" name="Titre 1"/>
          <p:cNvSpPr txBox="1">
            <a:spLocks/>
          </p:cNvSpPr>
          <p:nvPr/>
        </p:nvSpPr>
        <p:spPr bwMode="black">
          <a:xfrm>
            <a:off x="1547379" y="2293851"/>
            <a:ext cx="6442941" cy="344741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/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6600" dirty="0" smtClean="0">
              <a:latin typeface="Chalkduster" charset="0"/>
              <a:ea typeface="Chalkduster" charset="0"/>
              <a:cs typeface="Chalkduster" charset="0"/>
            </a:endParaRPr>
          </a:p>
          <a:p>
            <a:r>
              <a:rPr lang="fr-FR" sz="6600" dirty="0" smtClean="0">
                <a:latin typeface="Chalkduster" charset="0"/>
                <a:ea typeface="Chalkduster" charset="0"/>
                <a:cs typeface="Chalkduster" charset="0"/>
              </a:rPr>
              <a:t>ON FLIPBOARD</a:t>
            </a:r>
            <a:r>
              <a:rPr lang="fr-FR" sz="6600" dirty="0" smtClean="0">
                <a:latin typeface="Brush Script MT" charset="0"/>
                <a:ea typeface="Brush Script MT" charset="0"/>
                <a:cs typeface="Brush Script MT" charset="0"/>
              </a:rPr>
              <a:t> </a:t>
            </a:r>
          </a:p>
          <a:p>
            <a:r>
              <a:rPr lang="fr-FR" sz="2400" dirty="0" smtClean="0">
                <a:latin typeface="Calibri" charset="0"/>
                <a:ea typeface="Calibri" charset="0"/>
                <a:cs typeface="Calibri" charset="0"/>
                <a:hlinkClick r:id=""/>
              </a:rPr>
              <a:t>http</a:t>
            </a:r>
            <a:r>
              <a:rPr lang="fr-FR" sz="2400" dirty="0">
                <a:latin typeface="Calibri" charset="0"/>
                <a:ea typeface="Calibri" charset="0"/>
                <a:cs typeface="Calibri" charset="0"/>
                <a:hlinkClick r:id=""/>
              </a:rPr>
              <a:t>://flip.it/qMsNBj</a:t>
            </a:r>
            <a:endParaRPr lang="fr-FR" sz="2400" dirty="0" smtClean="0">
              <a:latin typeface="Calibri" charset="0"/>
              <a:ea typeface="Calibri" charset="0"/>
              <a:cs typeface="Calibri" charset="0"/>
              <a:hlinkClick r:id=""/>
            </a:endParaRPr>
          </a:p>
          <a:p>
            <a:endParaRPr lang="fr-FR" sz="3600" dirty="0" smtClean="0"/>
          </a:p>
          <a:p>
            <a:endParaRPr lang="fr-FR" sz="6600" dirty="0">
              <a:latin typeface="Brush Script MT" charset="0"/>
              <a:ea typeface="Brush Script MT" charset="0"/>
              <a:cs typeface="Brush Script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70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MOBILE VR ECOSYSTEM: GOOGLE DAYDREAM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74739" y="1462370"/>
            <a:ext cx="5186818" cy="4351338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fr-FR" dirty="0" err="1" smtClean="0"/>
              <a:t>October</a:t>
            </a:r>
            <a:r>
              <a:rPr lang="fr-FR" dirty="0" smtClean="0"/>
              <a:t> 2016, </a:t>
            </a:r>
            <a:r>
              <a:rPr lang="fr-FR" dirty="0" err="1" smtClean="0"/>
              <a:t>Google's</a:t>
            </a:r>
            <a:r>
              <a:rPr lang="fr-FR" dirty="0" smtClean="0"/>
              <a:t> </a:t>
            </a:r>
            <a:r>
              <a:rPr lang="fr-FR" dirty="0"/>
              <a:t>new </a:t>
            </a:r>
            <a:r>
              <a:rPr lang="fr-FR" dirty="0" err="1"/>
              <a:t>virtual</a:t>
            </a:r>
            <a:r>
              <a:rPr lang="fr-FR" dirty="0"/>
              <a:t>-reality </a:t>
            </a:r>
            <a:r>
              <a:rPr lang="fr-FR" dirty="0" err="1"/>
              <a:t>platform</a:t>
            </a:r>
            <a:r>
              <a:rPr lang="fr-FR" dirty="0"/>
              <a:t>, </a:t>
            </a:r>
            <a:r>
              <a:rPr lang="fr-FR" dirty="0" err="1" smtClean="0"/>
              <a:t>Daydream</a:t>
            </a:r>
            <a:r>
              <a:rPr lang="fr-FR" dirty="0" smtClean="0"/>
              <a:t>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/>
              <a:t>include</a:t>
            </a:r>
            <a:r>
              <a:rPr lang="fr-FR" dirty="0"/>
              <a:t> VR-</a:t>
            </a:r>
            <a:r>
              <a:rPr lang="fr-FR" dirty="0" err="1"/>
              <a:t>ready</a:t>
            </a:r>
            <a:r>
              <a:rPr lang="fr-FR" dirty="0"/>
              <a:t> phones and a </a:t>
            </a:r>
            <a:r>
              <a:rPr lang="fr-FR" dirty="0" err="1"/>
              <a:t>headset</a:t>
            </a:r>
            <a:r>
              <a:rPr lang="fr-FR" dirty="0"/>
              <a:t> and </a:t>
            </a:r>
            <a:r>
              <a:rPr lang="fr-FR" dirty="0" err="1" smtClean="0"/>
              <a:t>controller</a:t>
            </a:r>
            <a:r>
              <a:rPr lang="fr-FR" dirty="0" smtClean="0"/>
              <a:t>. </a:t>
            </a:r>
            <a:r>
              <a:rPr lang="fr-FR" dirty="0"/>
              <a:t> </a:t>
            </a:r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790" y="1462370"/>
            <a:ext cx="5261880" cy="320011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5" y="3638039"/>
            <a:ext cx="4834666" cy="221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728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MOBILE VR : XIAOMI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166" y="1101555"/>
            <a:ext cx="5235880" cy="2369368"/>
          </a:xfrm>
        </p:spPr>
      </p:pic>
      <p:sp>
        <p:nvSpPr>
          <p:cNvPr id="5" name="ZoneTexte 4"/>
          <p:cNvSpPr txBox="1"/>
          <p:nvPr/>
        </p:nvSpPr>
        <p:spPr>
          <a:xfrm>
            <a:off x="338204" y="1686073"/>
            <a:ext cx="53235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2200" dirty="0" err="1"/>
              <a:t>Xiaomi’s</a:t>
            </a:r>
            <a:r>
              <a:rPr lang="fr-FR" sz="2200" dirty="0"/>
              <a:t> phones and </a:t>
            </a:r>
            <a:r>
              <a:rPr lang="fr-FR" sz="2200" dirty="0" err="1"/>
              <a:t>other</a:t>
            </a:r>
            <a:r>
              <a:rPr lang="fr-FR" sz="2200" dirty="0"/>
              <a:t> Android </a:t>
            </a:r>
            <a:r>
              <a:rPr lang="fr-FR" sz="2200" dirty="0" err="1"/>
              <a:t>devices</a:t>
            </a:r>
            <a:r>
              <a:rPr lang="fr-FR" sz="2200" dirty="0"/>
              <a:t> are </a:t>
            </a:r>
            <a:r>
              <a:rPr lang="fr-FR" sz="2200" dirty="0" err="1"/>
              <a:t>expected</a:t>
            </a:r>
            <a:r>
              <a:rPr lang="fr-FR" sz="2200" dirty="0"/>
              <a:t> to </a:t>
            </a:r>
            <a:r>
              <a:rPr lang="fr-FR" sz="2200" dirty="0" err="1"/>
              <a:t>be</a:t>
            </a:r>
            <a:r>
              <a:rPr lang="fr-FR" sz="2200" dirty="0"/>
              <a:t> compatible </a:t>
            </a:r>
            <a:r>
              <a:rPr lang="fr-FR" sz="2200" dirty="0" err="1"/>
              <a:t>with</a:t>
            </a:r>
            <a:r>
              <a:rPr lang="fr-FR" sz="2200" dirty="0"/>
              <a:t> </a:t>
            </a:r>
            <a:r>
              <a:rPr lang="fr-FR" sz="2200" dirty="0" err="1"/>
              <a:t>Google’s</a:t>
            </a:r>
            <a:r>
              <a:rPr lang="fr-FR" sz="2200" dirty="0"/>
              <a:t> </a:t>
            </a:r>
            <a:r>
              <a:rPr lang="fr-FR" sz="2200" dirty="0" err="1"/>
              <a:t>upcoming</a:t>
            </a:r>
            <a:r>
              <a:rPr lang="fr-FR" sz="2200" dirty="0"/>
              <a:t> </a:t>
            </a:r>
            <a:r>
              <a:rPr lang="fr-FR" sz="2200" dirty="0" err="1"/>
              <a:t>Daydream</a:t>
            </a:r>
            <a:r>
              <a:rPr lang="fr-FR" sz="2200" dirty="0"/>
              <a:t>, a </a:t>
            </a:r>
            <a:r>
              <a:rPr lang="fr-FR" sz="2200" dirty="0" err="1"/>
              <a:t>combination</a:t>
            </a:r>
            <a:r>
              <a:rPr lang="fr-FR" sz="2200" dirty="0"/>
              <a:t> of software, </a:t>
            </a:r>
            <a:r>
              <a:rPr lang="fr-FR" sz="2200" dirty="0" err="1"/>
              <a:t>sensors</a:t>
            </a:r>
            <a:r>
              <a:rPr lang="fr-FR" sz="2200" dirty="0"/>
              <a:t>, and displays </a:t>
            </a:r>
            <a:r>
              <a:rPr lang="fr-FR" sz="2200" dirty="0" err="1"/>
              <a:t>that</a:t>
            </a:r>
            <a:r>
              <a:rPr lang="fr-FR" sz="2200" dirty="0"/>
              <a:t> </a:t>
            </a:r>
            <a:r>
              <a:rPr lang="fr-FR" sz="2200" dirty="0" err="1"/>
              <a:t>will</a:t>
            </a:r>
            <a:r>
              <a:rPr lang="fr-FR" sz="2200" dirty="0"/>
              <a:t> </a:t>
            </a:r>
            <a:r>
              <a:rPr lang="fr-FR" sz="2200" dirty="0" err="1"/>
              <a:t>make</a:t>
            </a:r>
            <a:r>
              <a:rPr lang="fr-FR" sz="2200" dirty="0"/>
              <a:t> phones </a:t>
            </a:r>
            <a:r>
              <a:rPr lang="fr-FR" sz="2200" dirty="0" err="1"/>
              <a:t>specially</a:t>
            </a:r>
            <a:r>
              <a:rPr lang="fr-FR" sz="2200" dirty="0"/>
              <a:t> </a:t>
            </a:r>
            <a:r>
              <a:rPr lang="fr-FR" sz="2200" dirty="0" err="1"/>
              <a:t>equipped</a:t>
            </a:r>
            <a:r>
              <a:rPr lang="fr-FR" sz="2200" dirty="0"/>
              <a:t> for VR</a:t>
            </a:r>
            <a:r>
              <a:rPr lang="fr-FR" sz="2200" dirty="0" smtClean="0"/>
              <a:t>.</a:t>
            </a:r>
          </a:p>
          <a:p>
            <a:pPr marL="285750" indent="-285750">
              <a:buFont typeface="Wingdings" charset="2"/>
              <a:buChar char="§"/>
            </a:pPr>
            <a:endParaRPr lang="fr-FR" sz="2200" dirty="0"/>
          </a:p>
          <a:p>
            <a:pPr marL="285750" indent="-285750" fontAlgn="base">
              <a:buFont typeface="Wingdings" charset="2"/>
              <a:buChar char="§"/>
            </a:pPr>
            <a:r>
              <a:rPr lang="fr-FR" sz="2200" dirty="0" err="1"/>
              <a:t>Chinese</a:t>
            </a:r>
            <a:r>
              <a:rPr lang="fr-FR" sz="2200" dirty="0"/>
              <a:t> mobile </a:t>
            </a:r>
            <a:r>
              <a:rPr lang="fr-FR" sz="2200" dirty="0" err="1"/>
              <a:t>giant</a:t>
            </a:r>
            <a:r>
              <a:rPr lang="fr-FR" sz="2200" dirty="0"/>
              <a:t> </a:t>
            </a:r>
            <a:r>
              <a:rPr lang="fr-FR" sz="2200" dirty="0" err="1"/>
              <a:t>Xiaomi</a:t>
            </a:r>
            <a:r>
              <a:rPr lang="fr-FR" sz="2200" dirty="0"/>
              <a:t> </a:t>
            </a:r>
            <a:r>
              <a:rPr lang="fr-FR" sz="2200" dirty="0" err="1" smtClean="0"/>
              <a:t>revealed</a:t>
            </a:r>
            <a:r>
              <a:rPr lang="fr-FR" sz="2200" dirty="0" smtClean="0"/>
              <a:t> the </a:t>
            </a:r>
            <a:r>
              <a:rPr lang="fr-FR" sz="2200" dirty="0"/>
              <a:t>Mi VR </a:t>
            </a:r>
            <a:r>
              <a:rPr lang="fr-FR" sz="2200" dirty="0" smtClean="0"/>
              <a:t>Play:</a:t>
            </a:r>
            <a:r>
              <a:rPr lang="fr-FR" sz="2200" dirty="0"/>
              <a:t> </a:t>
            </a:r>
            <a:r>
              <a:rPr lang="fr-FR" sz="2200" dirty="0" err="1"/>
              <a:t>its</a:t>
            </a:r>
            <a:r>
              <a:rPr lang="fr-FR" sz="2200" dirty="0"/>
              <a:t> first </a:t>
            </a:r>
            <a:r>
              <a:rPr lang="fr-FR" sz="2200" dirty="0" err="1"/>
              <a:t>virtual</a:t>
            </a:r>
            <a:r>
              <a:rPr lang="fr-FR" sz="2200" dirty="0"/>
              <a:t>-reality </a:t>
            </a:r>
            <a:r>
              <a:rPr lang="fr-FR" sz="2200" dirty="0" err="1"/>
              <a:t>headset</a:t>
            </a:r>
            <a:r>
              <a:rPr lang="fr-FR" sz="2200" dirty="0"/>
              <a:t>, and </a:t>
            </a:r>
            <a:r>
              <a:rPr lang="fr-FR" sz="2200" dirty="0" err="1"/>
              <a:t>like</a:t>
            </a:r>
            <a:r>
              <a:rPr lang="fr-FR" sz="2200" dirty="0"/>
              <a:t> the </a:t>
            </a:r>
            <a:r>
              <a:rPr lang="fr-FR" sz="2200" dirty="0" err="1"/>
              <a:t>rest</a:t>
            </a:r>
            <a:r>
              <a:rPr lang="fr-FR" sz="2200" dirty="0"/>
              <a:t> of the </a:t>
            </a:r>
            <a:r>
              <a:rPr lang="fr-FR" sz="2200" dirty="0" err="1"/>
              <a:t>company’s</a:t>
            </a:r>
            <a:r>
              <a:rPr lang="fr-FR" sz="2200" dirty="0"/>
              <a:t> </a:t>
            </a:r>
            <a:r>
              <a:rPr lang="fr-FR" sz="2200" dirty="0" err="1"/>
              <a:t>products</a:t>
            </a:r>
            <a:r>
              <a:rPr lang="fr-FR" sz="2200" dirty="0"/>
              <a:t>, </a:t>
            </a:r>
            <a:r>
              <a:rPr lang="fr-FR" sz="2200" dirty="0" err="1"/>
              <a:t>it’s</a:t>
            </a:r>
            <a:r>
              <a:rPr lang="fr-FR" sz="2200" dirty="0"/>
              <a:t> </a:t>
            </a:r>
            <a:r>
              <a:rPr lang="fr-FR" sz="2200" dirty="0" err="1"/>
              <a:t>built</a:t>
            </a:r>
            <a:r>
              <a:rPr lang="fr-FR" sz="2200" dirty="0"/>
              <a:t> to </a:t>
            </a:r>
            <a:r>
              <a:rPr lang="fr-FR" sz="2200" dirty="0" err="1"/>
              <a:t>appeal</a:t>
            </a:r>
            <a:r>
              <a:rPr lang="fr-FR" sz="2200" dirty="0"/>
              <a:t> to a </a:t>
            </a:r>
            <a:r>
              <a:rPr lang="fr-FR" sz="2200" dirty="0" err="1"/>
              <a:t>wide</a:t>
            </a:r>
            <a:r>
              <a:rPr lang="fr-FR" sz="2200" dirty="0"/>
              <a:t> </a:t>
            </a:r>
            <a:r>
              <a:rPr lang="fr-FR" sz="2200" dirty="0" smtClean="0"/>
              <a:t>audience</a:t>
            </a:r>
            <a:endParaRPr lang="fr-FR" sz="2200" dirty="0"/>
          </a:p>
        </p:txBody>
      </p:sp>
      <p:pic>
        <p:nvPicPr>
          <p:cNvPr id="6" name="Image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166" y="3594969"/>
            <a:ext cx="5235880" cy="311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01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MIXED REALITY: MICROSOFT HOLOLENS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4632" y="1562578"/>
            <a:ext cx="5111663" cy="4351338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fr-FR" dirty="0"/>
              <a:t>The </a:t>
            </a:r>
            <a:r>
              <a:rPr lang="fr-FR" dirty="0" err="1"/>
              <a:t>HoloLens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created</a:t>
            </a:r>
            <a:r>
              <a:rPr lang="fr-FR" dirty="0"/>
              <a:t> </a:t>
            </a:r>
            <a:r>
              <a:rPr lang="fr-FR" dirty="0" err="1"/>
              <a:t>realistic</a:t>
            </a:r>
            <a:r>
              <a:rPr lang="fr-FR" dirty="0"/>
              <a:t> </a:t>
            </a:r>
            <a:r>
              <a:rPr lang="fr-FR" dirty="0" err="1"/>
              <a:t>three-dimensional</a:t>
            </a:r>
            <a:r>
              <a:rPr lang="fr-FR" dirty="0"/>
              <a:t> images and place </a:t>
            </a:r>
            <a:r>
              <a:rPr lang="fr-FR" dirty="0" err="1"/>
              <a:t>those</a:t>
            </a:r>
            <a:r>
              <a:rPr lang="fr-FR" dirty="0"/>
              <a:t> images in </a:t>
            </a:r>
            <a:r>
              <a:rPr lang="fr-FR" dirty="0" smtClean="0"/>
              <a:t>the real world.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011" y="1067039"/>
            <a:ext cx="4409161" cy="2698539"/>
          </a:xfrm>
          <a:prstGeom prst="rect">
            <a:avLst/>
          </a:prstGeom>
        </p:spPr>
      </p:pic>
      <p:pic>
        <p:nvPicPr>
          <p:cNvPr id="5" name="Image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011" y="3908572"/>
            <a:ext cx="4409161" cy="271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9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3246783" y="2186609"/>
            <a:ext cx="5420139" cy="291692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6600" smtClean="0">
                <a:latin typeface="Chalkduster" charset="0"/>
                <a:ea typeface="Chalkduster" charset="0"/>
                <a:cs typeface="Chalkduster" charset="0"/>
              </a:rPr>
              <a:t>    HOW </a:t>
            </a:r>
            <a:r>
              <a:rPr lang="fr-FR" sz="6600" smtClean="0">
                <a:latin typeface="Brush Script MT" charset="0"/>
                <a:ea typeface="Brush Script MT" charset="0"/>
                <a:cs typeface="Brush Script MT" charset="0"/>
              </a:rPr>
              <a:t> ? </a:t>
            </a:r>
            <a:endParaRPr lang="fr-FR" sz="6600" dirty="0">
              <a:latin typeface="Brush Script MT" charset="0"/>
              <a:ea typeface="Brush Script MT" charset="0"/>
              <a:cs typeface="Brush Script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3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PARTNERSHIP: HP &amp; HTC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82" y="1325563"/>
            <a:ext cx="9563899" cy="4708381"/>
          </a:xfrm>
        </p:spPr>
      </p:pic>
    </p:spTree>
    <p:extLst>
      <p:ext uri="{BB962C8B-B14F-4D97-AF65-F5344CB8AC3E}">
        <p14:creationId xmlns:p14="http://schemas.microsoft.com/office/powerpoint/2010/main" val="1831672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PARTNERSHIP : HTC VIVE &amp; VALVE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41" y="1052451"/>
            <a:ext cx="7791189" cy="1307050"/>
          </a:xfrm>
        </p:spPr>
      </p:pic>
      <p:sp>
        <p:nvSpPr>
          <p:cNvPr id="5" name="ZoneTexte 4"/>
          <p:cNvSpPr txBox="1"/>
          <p:nvPr/>
        </p:nvSpPr>
        <p:spPr>
          <a:xfrm>
            <a:off x="501041" y="2623595"/>
            <a:ext cx="459705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dirty="0"/>
              <a:t>In March 2015, Valve and </a:t>
            </a:r>
            <a:r>
              <a:rPr lang="fr-FR" dirty="0" err="1"/>
              <a:t>Taiwanese</a:t>
            </a:r>
            <a:r>
              <a:rPr lang="fr-FR" dirty="0"/>
              <a:t> </a:t>
            </a:r>
            <a:r>
              <a:rPr lang="fr-FR" dirty="0" err="1"/>
              <a:t>electronics</a:t>
            </a:r>
            <a:r>
              <a:rPr lang="fr-FR" dirty="0"/>
              <a:t> </a:t>
            </a:r>
            <a:r>
              <a:rPr lang="fr-FR" dirty="0" err="1"/>
              <a:t>company</a:t>
            </a:r>
            <a:r>
              <a:rPr lang="fr-FR" dirty="0"/>
              <a:t> </a:t>
            </a:r>
            <a:r>
              <a:rPr lang="fr-FR" dirty="0">
                <a:hlinkClick r:id="rId3" tooltip="HTC"/>
              </a:rPr>
              <a:t>HTC</a:t>
            </a:r>
            <a:r>
              <a:rPr lang="fr-FR" dirty="0"/>
              <a:t> </a:t>
            </a:r>
            <a:r>
              <a:rPr lang="fr-FR" dirty="0" err="1"/>
              <a:t>announced</a:t>
            </a:r>
            <a:r>
              <a:rPr lang="fr-FR" dirty="0"/>
              <a:t> a joint </a:t>
            </a:r>
            <a:r>
              <a:rPr lang="fr-FR" dirty="0" err="1"/>
              <a:t>project</a:t>
            </a:r>
            <a:r>
              <a:rPr lang="fr-FR" dirty="0"/>
              <a:t> to </a:t>
            </a:r>
            <a:r>
              <a:rPr lang="fr-FR" dirty="0" err="1"/>
              <a:t>develop</a:t>
            </a:r>
            <a:r>
              <a:rPr lang="fr-FR" dirty="0"/>
              <a:t> the </a:t>
            </a:r>
            <a:r>
              <a:rPr lang="fr-FR" dirty="0" smtClean="0"/>
              <a:t>Vive, </a:t>
            </a:r>
            <a:r>
              <a:rPr lang="fr-FR" dirty="0"/>
              <a:t>a </a:t>
            </a:r>
            <a:r>
              <a:rPr lang="fr-FR" dirty="0" err="1" smtClean="0"/>
              <a:t>virtual</a:t>
            </a:r>
            <a:r>
              <a:rPr lang="fr-FR" dirty="0" smtClean="0"/>
              <a:t> reality </a:t>
            </a:r>
            <a:r>
              <a:rPr lang="fr-FR" dirty="0" err="1" smtClean="0"/>
              <a:t>headset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/>
              <a:t>motion </a:t>
            </a:r>
            <a:r>
              <a:rPr lang="fr-FR" dirty="0" err="1"/>
              <a:t>tracked</a:t>
            </a:r>
            <a:r>
              <a:rPr lang="fr-FR" dirty="0"/>
              <a:t> </a:t>
            </a:r>
            <a:r>
              <a:rPr lang="fr-FR" dirty="0" err="1" smtClean="0"/>
              <a:t>controllers</a:t>
            </a:r>
            <a:r>
              <a:rPr lang="fr-FR" dirty="0" smtClean="0"/>
              <a:t>.</a:t>
            </a:r>
          </a:p>
          <a:p>
            <a:pPr marL="285750" indent="-285750">
              <a:buFont typeface="Wingdings" charset="2"/>
              <a:buChar char="§"/>
            </a:pPr>
            <a:endParaRPr lang="fr-FR" baseline="30000" dirty="0"/>
          </a:p>
          <a:p>
            <a:pPr marL="285750" indent="-285750">
              <a:buFont typeface="Wingdings" charset="2"/>
              <a:buChar char="§"/>
            </a:pPr>
            <a:r>
              <a:rPr lang="fr-FR" dirty="0" smtClean="0"/>
              <a:t>The </a:t>
            </a:r>
            <a:r>
              <a:rPr lang="fr-FR" dirty="0" err="1"/>
              <a:t>companies</a:t>
            </a:r>
            <a:r>
              <a:rPr lang="fr-FR" dirty="0"/>
              <a:t> are </a:t>
            </a:r>
            <a:r>
              <a:rPr lang="fr-FR" dirty="0" err="1"/>
              <a:t>working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 </a:t>
            </a:r>
            <a:r>
              <a:rPr lang="fr-FR" dirty="0" smtClean="0"/>
              <a:t>Google, Lions </a:t>
            </a:r>
            <a:r>
              <a:rPr lang="fr-FR" dirty="0" err="1" smtClean="0"/>
              <a:t>Gate</a:t>
            </a:r>
            <a:r>
              <a:rPr lang="fr-FR" dirty="0" smtClean="0"/>
              <a:t>, HBO to </a:t>
            </a:r>
            <a:r>
              <a:rPr lang="fr-FR" dirty="0" err="1" smtClean="0"/>
              <a:t>develop</a:t>
            </a:r>
            <a:r>
              <a:rPr lang="fr-FR" dirty="0" smtClean="0"/>
              <a:t> content for the </a:t>
            </a:r>
            <a:r>
              <a:rPr lang="fr-FR" dirty="0" err="1" smtClean="0"/>
              <a:t>device</a:t>
            </a:r>
            <a:r>
              <a:rPr lang="fr-FR" dirty="0" smtClean="0"/>
              <a:t>.</a:t>
            </a:r>
          </a:p>
          <a:p>
            <a:endParaRPr lang="fr-FR" dirty="0"/>
          </a:p>
          <a:p>
            <a:pPr marL="285750" indent="-285750">
              <a:buFont typeface="Wingdings" charset="2"/>
              <a:buChar char="§"/>
            </a:pPr>
            <a:r>
              <a:rPr lang="fr-FR" dirty="0" smtClean="0"/>
              <a:t>The </a:t>
            </a:r>
            <a:r>
              <a:rPr lang="fr-FR" dirty="0"/>
              <a:t>HTC Vive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only</a:t>
            </a:r>
            <a:r>
              <a:rPr lang="fr-FR" dirty="0"/>
              <a:t> room-</a:t>
            </a:r>
            <a:r>
              <a:rPr lang="fr-FR" dirty="0" err="1"/>
              <a:t>scale</a:t>
            </a:r>
            <a:r>
              <a:rPr lang="fr-FR" dirty="0"/>
              <a:t> </a:t>
            </a:r>
            <a:r>
              <a:rPr lang="fr-FR" dirty="0" err="1"/>
              <a:t>virtual</a:t>
            </a:r>
            <a:r>
              <a:rPr lang="fr-FR" dirty="0"/>
              <a:t> reality </a:t>
            </a:r>
            <a:r>
              <a:rPr lang="fr-FR" dirty="0" err="1"/>
              <a:t>platform</a:t>
            </a:r>
            <a:r>
              <a:rPr lang="fr-FR" dirty="0"/>
              <a:t> </a:t>
            </a:r>
            <a:r>
              <a:rPr lang="fr-FR" dirty="0" err="1"/>
              <a:t>coming</a:t>
            </a:r>
            <a:r>
              <a:rPr lang="fr-FR" dirty="0"/>
              <a:t> out. </a:t>
            </a:r>
            <a:r>
              <a:rPr lang="fr-FR" dirty="0" smtClean="0"/>
              <a:t>Valve </a:t>
            </a:r>
            <a:r>
              <a:rPr lang="fr-FR" dirty="0"/>
              <a:t>and </a:t>
            </a:r>
            <a:r>
              <a:rPr lang="fr-FR" dirty="0" smtClean="0"/>
              <a:t>HTC</a:t>
            </a:r>
            <a:r>
              <a:rPr lang="fr-FR" dirty="0"/>
              <a:t> are </a:t>
            </a:r>
            <a:r>
              <a:rPr lang="fr-FR" dirty="0" err="1"/>
              <a:t>designing</a:t>
            </a:r>
            <a:r>
              <a:rPr lang="fr-FR" dirty="0"/>
              <a:t> </a:t>
            </a:r>
            <a:r>
              <a:rPr lang="fr-FR" dirty="0" err="1"/>
              <a:t>virtual</a:t>
            </a:r>
            <a:r>
              <a:rPr lang="fr-FR" dirty="0"/>
              <a:t> reality </a:t>
            </a:r>
            <a:r>
              <a:rPr lang="fr-FR" dirty="0" err="1"/>
              <a:t>experiences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take</a:t>
            </a:r>
            <a:r>
              <a:rPr lang="fr-FR" dirty="0"/>
              <a:t> place </a:t>
            </a:r>
            <a:r>
              <a:rPr lang="fr-FR" dirty="0" err="1"/>
              <a:t>within</a:t>
            </a:r>
            <a:r>
              <a:rPr lang="fr-FR" dirty="0"/>
              <a:t> a </a:t>
            </a:r>
            <a:r>
              <a:rPr lang="fr-FR" dirty="0" err="1"/>
              <a:t>predefined</a:t>
            </a:r>
            <a:r>
              <a:rPr lang="fr-FR" dirty="0"/>
              <a:t> </a:t>
            </a:r>
            <a:r>
              <a:rPr lang="fr-FR" dirty="0" err="1"/>
              <a:t>physical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. This </a:t>
            </a:r>
            <a:r>
              <a:rPr lang="fr-FR" dirty="0" err="1"/>
              <a:t>allows</a:t>
            </a:r>
            <a:r>
              <a:rPr lang="fr-FR" dirty="0"/>
              <a:t> </a:t>
            </a:r>
            <a:r>
              <a:rPr lang="fr-FR" dirty="0" err="1"/>
              <a:t>users</a:t>
            </a:r>
            <a:r>
              <a:rPr lang="fr-FR" dirty="0"/>
              <a:t> to </a:t>
            </a:r>
            <a:r>
              <a:rPr lang="fr-FR" dirty="0" err="1"/>
              <a:t>walk</a:t>
            </a:r>
            <a:r>
              <a:rPr lang="fr-FR" dirty="0"/>
              <a:t> </a:t>
            </a:r>
            <a:r>
              <a:rPr lang="fr-FR" dirty="0" err="1"/>
              <a:t>around</a:t>
            </a:r>
            <a:r>
              <a:rPr lang="fr-FR" dirty="0"/>
              <a:t> and explore. 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748" y="2834610"/>
            <a:ext cx="5297888" cy="328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63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PARTNERSHIP : HTC &amp; DASSAULT SYSTEMES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90" y="1027446"/>
            <a:ext cx="9846502" cy="1641770"/>
          </a:xfrm>
        </p:spPr>
      </p:pic>
      <p:sp>
        <p:nvSpPr>
          <p:cNvPr id="5" name="ZoneTexte 4"/>
          <p:cNvSpPr txBox="1"/>
          <p:nvPr/>
        </p:nvSpPr>
        <p:spPr>
          <a:xfrm>
            <a:off x="350729" y="3096497"/>
            <a:ext cx="49978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dirty="0"/>
              <a:t>Dassault Systèmes, world leader in 3D design software, 3D Digital </a:t>
            </a:r>
            <a:r>
              <a:rPr lang="fr-FR" dirty="0" err="1"/>
              <a:t>Mock</a:t>
            </a:r>
            <a:r>
              <a:rPr lang="fr-FR" dirty="0"/>
              <a:t> Up and Product </a:t>
            </a:r>
            <a:r>
              <a:rPr lang="fr-FR" dirty="0" err="1"/>
              <a:t>Lifecycle</a:t>
            </a:r>
            <a:r>
              <a:rPr lang="fr-FR" dirty="0"/>
              <a:t> Management (PLM) solutions, has </a:t>
            </a:r>
            <a:r>
              <a:rPr lang="fr-FR" dirty="0" err="1"/>
              <a:t>developed</a:t>
            </a:r>
            <a:r>
              <a:rPr lang="fr-FR" dirty="0"/>
              <a:t> the 3DEXPERIENCE </a:t>
            </a:r>
            <a:r>
              <a:rPr lang="fr-FR" dirty="0" err="1"/>
              <a:t>platform</a:t>
            </a:r>
            <a:r>
              <a:rPr lang="fr-FR" dirty="0"/>
              <a:t> as a collaborative </a:t>
            </a:r>
            <a:r>
              <a:rPr lang="fr-FR" dirty="0" err="1"/>
              <a:t>virtual</a:t>
            </a:r>
            <a:r>
              <a:rPr lang="fr-FR" dirty="0"/>
              <a:t> </a:t>
            </a:r>
            <a:r>
              <a:rPr lang="fr-FR" dirty="0" err="1"/>
              <a:t>environment</a:t>
            </a:r>
            <a:r>
              <a:rPr lang="fr-FR" dirty="0"/>
              <a:t> for </a:t>
            </a:r>
            <a:r>
              <a:rPr lang="fr-FR" dirty="0" smtClean="0"/>
              <a:t>businesses. </a:t>
            </a:r>
          </a:p>
          <a:p>
            <a:r>
              <a:rPr lang="fr-FR" dirty="0"/>
              <a:t> </a:t>
            </a:r>
            <a:endParaRPr lang="fr-FR" dirty="0" smtClean="0"/>
          </a:p>
          <a:p>
            <a:pPr marL="285750" indent="-285750">
              <a:buFont typeface="Wingdings" charset="2"/>
              <a:buChar char="§"/>
            </a:pPr>
            <a:r>
              <a:rPr lang="fr-FR" dirty="0" smtClean="0"/>
              <a:t>Dassault </a:t>
            </a:r>
            <a:r>
              <a:rPr lang="fr-FR" dirty="0"/>
              <a:t>Systèmes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leading</a:t>
            </a:r>
            <a:r>
              <a:rPr lang="fr-FR" dirty="0"/>
              <a:t> the </a:t>
            </a:r>
            <a:r>
              <a:rPr lang="fr-FR" dirty="0" err="1"/>
              <a:t>way</a:t>
            </a:r>
            <a:r>
              <a:rPr lang="fr-FR" dirty="0"/>
              <a:t> in </a:t>
            </a:r>
            <a:r>
              <a:rPr lang="fr-FR" dirty="0" err="1"/>
              <a:t>demonstrating</a:t>
            </a:r>
            <a:r>
              <a:rPr lang="fr-FR" dirty="0"/>
              <a:t> how VR </a:t>
            </a:r>
            <a:r>
              <a:rPr lang="fr-FR" dirty="0" err="1"/>
              <a:t>can</a:t>
            </a:r>
            <a:r>
              <a:rPr lang="fr-FR" dirty="0"/>
              <a:t> help </a:t>
            </a:r>
            <a:r>
              <a:rPr lang="fr-FR" dirty="0" err="1"/>
              <a:t>organizations</a:t>
            </a:r>
            <a:r>
              <a:rPr lang="fr-FR" dirty="0"/>
              <a:t> </a:t>
            </a:r>
            <a:r>
              <a:rPr lang="fr-FR" dirty="0" err="1"/>
              <a:t>transform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business, </a:t>
            </a:r>
            <a:r>
              <a:rPr lang="fr-FR" dirty="0" err="1"/>
              <a:t>enhancing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products</a:t>
            </a:r>
            <a:r>
              <a:rPr lang="fr-FR" dirty="0"/>
              <a:t> and services or </a:t>
            </a:r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completely</a:t>
            </a:r>
            <a:r>
              <a:rPr lang="fr-FR" dirty="0"/>
              <a:t> new </a:t>
            </a:r>
            <a:r>
              <a:rPr lang="fr-FR" dirty="0" err="1" smtClean="0"/>
              <a:t>offerings</a:t>
            </a:r>
            <a:r>
              <a:rPr lang="fr-FR" dirty="0" smtClean="0"/>
              <a:t>. </a:t>
            </a:r>
            <a:endParaRPr lang="fr-FR" dirty="0"/>
          </a:p>
        </p:txBody>
      </p:sp>
      <p:pic>
        <p:nvPicPr>
          <p:cNvPr id="7" name="Image 6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684" y="3033330"/>
            <a:ext cx="5088989" cy="320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413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ACQUISITION : OCULUS&amp; SURREAL VISION 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9581" y="1385018"/>
            <a:ext cx="5462392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§"/>
            </a:pPr>
            <a:r>
              <a:rPr lang="fr-FR" dirty="0"/>
              <a:t>Virtual reality </a:t>
            </a:r>
            <a:r>
              <a:rPr lang="fr-FR" dirty="0" err="1"/>
              <a:t>company</a:t>
            </a:r>
            <a:r>
              <a:rPr lang="fr-FR" dirty="0"/>
              <a:t> Oculus has </a:t>
            </a:r>
            <a:r>
              <a:rPr lang="fr-FR" dirty="0" err="1"/>
              <a:t>acquired</a:t>
            </a:r>
            <a:r>
              <a:rPr lang="fr-FR" dirty="0"/>
              <a:t> </a:t>
            </a:r>
            <a:r>
              <a:rPr lang="fr-FR" dirty="0" err="1"/>
              <a:t>Surreal</a:t>
            </a:r>
            <a:r>
              <a:rPr lang="fr-FR" dirty="0"/>
              <a:t> Vision, a UK </a:t>
            </a:r>
            <a:r>
              <a:rPr lang="fr-FR" dirty="0" err="1"/>
              <a:t>company</a:t>
            </a:r>
            <a:r>
              <a:rPr lang="fr-FR" dirty="0"/>
              <a:t> </a:t>
            </a:r>
            <a:r>
              <a:rPr lang="fr-FR" dirty="0" err="1"/>
              <a:t>whose</a:t>
            </a:r>
            <a:r>
              <a:rPr lang="fr-FR" dirty="0"/>
              <a:t> software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map</a:t>
            </a:r>
            <a:r>
              <a:rPr lang="fr-FR" dirty="0"/>
              <a:t> and </a:t>
            </a:r>
            <a:r>
              <a:rPr lang="fr-FR" dirty="0" err="1"/>
              <a:t>recreate</a:t>
            </a:r>
            <a:r>
              <a:rPr lang="fr-FR" dirty="0"/>
              <a:t> the real world in a </a:t>
            </a:r>
            <a:r>
              <a:rPr lang="fr-FR" dirty="0" err="1"/>
              <a:t>virtual</a:t>
            </a:r>
            <a:r>
              <a:rPr lang="fr-FR" dirty="0"/>
              <a:t> one. </a:t>
            </a:r>
            <a:endParaRPr lang="fr-FR" dirty="0" smtClean="0"/>
          </a:p>
          <a:p>
            <a:pPr>
              <a:buFont typeface="Wingdings" charset="2"/>
              <a:buChar char="§"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err="1" smtClean="0"/>
              <a:t>Surreal</a:t>
            </a:r>
            <a:r>
              <a:rPr lang="fr-FR" dirty="0" smtClean="0"/>
              <a:t> </a:t>
            </a:r>
            <a:r>
              <a:rPr lang="fr-FR" dirty="0"/>
              <a:t>Vision </a:t>
            </a:r>
            <a:r>
              <a:rPr lang="fr-FR" dirty="0" err="1"/>
              <a:t>grew</a:t>
            </a:r>
            <a:r>
              <a:rPr lang="fr-FR" dirty="0"/>
              <a:t> out of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three</a:t>
            </a:r>
            <a:r>
              <a:rPr lang="fr-FR" dirty="0"/>
              <a:t> </a:t>
            </a:r>
            <a:r>
              <a:rPr lang="fr-FR" dirty="0" err="1"/>
              <a:t>co-founders</a:t>
            </a:r>
            <a:r>
              <a:rPr lang="fr-FR" dirty="0"/>
              <a:t>' </a:t>
            </a:r>
            <a:r>
              <a:rPr lang="fr-FR" dirty="0" err="1"/>
              <a:t>Ph.D</a:t>
            </a:r>
            <a:r>
              <a:rPr lang="fr-FR" dirty="0"/>
              <a:t>. </a:t>
            </a:r>
            <a:r>
              <a:rPr lang="fr-FR" dirty="0" err="1"/>
              <a:t>research</a:t>
            </a:r>
            <a:r>
              <a:rPr lang="fr-FR" dirty="0"/>
              <a:t> at Imperial </a:t>
            </a:r>
            <a:r>
              <a:rPr lang="fr-FR" dirty="0" err="1"/>
              <a:t>College</a:t>
            </a:r>
            <a:r>
              <a:rPr lang="fr-FR" dirty="0"/>
              <a:t> </a:t>
            </a:r>
            <a:r>
              <a:rPr lang="fr-FR" dirty="0" smtClean="0"/>
              <a:t>London. </a:t>
            </a:r>
          </a:p>
          <a:p>
            <a:pPr>
              <a:buFont typeface="Wingdings" charset="2"/>
              <a:buChar char="§"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 </a:t>
            </a:r>
            <a:r>
              <a:rPr lang="fr-FR" dirty="0"/>
              <a:t>T</a:t>
            </a:r>
            <a:r>
              <a:rPr lang="fr-FR" dirty="0" smtClean="0"/>
              <a:t>he </a:t>
            </a:r>
            <a:r>
              <a:rPr lang="fr-FR" dirty="0"/>
              <a:t>team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now</a:t>
            </a:r>
            <a:r>
              <a:rPr lang="fr-FR" dirty="0"/>
              <a:t> move to Oculus' </a:t>
            </a:r>
            <a:r>
              <a:rPr lang="fr-FR" dirty="0" err="1"/>
              <a:t>lab</a:t>
            </a:r>
            <a:r>
              <a:rPr lang="fr-FR" dirty="0"/>
              <a:t> in Redmond, Washington.</a:t>
            </a:r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184" y="1385018"/>
            <a:ext cx="5092755" cy="333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11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ACQUISITIONS : APPLE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9476" y="1283941"/>
            <a:ext cx="5049034" cy="4351338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§"/>
            </a:pPr>
            <a:r>
              <a:rPr lang="fr-FR" dirty="0" err="1"/>
              <a:t>Across</a:t>
            </a:r>
            <a:r>
              <a:rPr lang="fr-FR" dirty="0"/>
              <a:t> 2015 and 2016, Apple </a:t>
            </a:r>
            <a:r>
              <a:rPr lang="fr-FR" dirty="0" err="1"/>
              <a:t>purchased</a:t>
            </a:r>
            <a:r>
              <a:rPr lang="fr-FR" dirty="0"/>
              <a:t>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companies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created</a:t>
            </a:r>
            <a:r>
              <a:rPr lang="fr-FR" dirty="0"/>
              <a:t> AR/VR-</a:t>
            </a:r>
            <a:r>
              <a:rPr lang="fr-FR" dirty="0" err="1"/>
              <a:t>related</a:t>
            </a:r>
            <a:r>
              <a:rPr lang="fr-FR" dirty="0"/>
              <a:t> </a:t>
            </a:r>
            <a:r>
              <a:rPr lang="fr-FR" dirty="0" err="1" smtClean="0"/>
              <a:t>products</a:t>
            </a:r>
            <a:r>
              <a:rPr lang="fr-FR" dirty="0" smtClean="0"/>
              <a:t>.</a:t>
            </a:r>
          </a:p>
          <a:p>
            <a:pPr>
              <a:buFont typeface="Wingdings" charset="2"/>
              <a:buChar char="§"/>
            </a:pPr>
            <a:r>
              <a:rPr lang="fr-FR" dirty="0" err="1" smtClean="0"/>
              <a:t>Israeli-based</a:t>
            </a:r>
            <a:r>
              <a:rPr lang="fr-FR" dirty="0"/>
              <a:t> </a:t>
            </a:r>
            <a:r>
              <a:rPr lang="fr-FR" dirty="0" smtClean="0"/>
              <a:t>3D body </a:t>
            </a:r>
            <a:r>
              <a:rPr lang="fr-FR" dirty="0" err="1" smtClean="0"/>
              <a:t>sensing</a:t>
            </a:r>
            <a:r>
              <a:rPr lang="fr-FR" dirty="0" smtClean="0"/>
              <a:t> </a:t>
            </a:r>
            <a:r>
              <a:rPr lang="fr-FR" dirty="0" err="1" smtClean="0"/>
              <a:t>PrimeSense</a:t>
            </a:r>
            <a:r>
              <a:rPr lang="fr-FR" dirty="0"/>
              <a:t> </a:t>
            </a:r>
            <a:r>
              <a:rPr lang="fr-FR" dirty="0" smtClean="0"/>
              <a:t>in 2013. </a:t>
            </a:r>
          </a:p>
          <a:p>
            <a:pPr>
              <a:buFont typeface="Wingdings" charset="2"/>
              <a:buChar char="§"/>
            </a:pPr>
            <a:r>
              <a:rPr lang="fr-FR" dirty="0" err="1" smtClean="0"/>
              <a:t>Augmented</a:t>
            </a:r>
            <a:r>
              <a:rPr lang="fr-FR" dirty="0" smtClean="0"/>
              <a:t> reality startup </a:t>
            </a:r>
            <a:r>
              <a:rPr lang="fr-FR" dirty="0" err="1" smtClean="0"/>
              <a:t>Metaio</a:t>
            </a:r>
            <a:r>
              <a:rPr lang="fr-FR" dirty="0" smtClean="0"/>
              <a:t> in </a:t>
            </a:r>
            <a:r>
              <a:rPr lang="fr-FR" dirty="0"/>
              <a:t>May of </a:t>
            </a:r>
            <a:r>
              <a:rPr lang="fr-FR" dirty="0" smtClean="0"/>
              <a:t>2015. </a:t>
            </a:r>
          </a:p>
          <a:p>
            <a:pPr>
              <a:buFont typeface="Wingdings" charset="2"/>
              <a:buChar char="§"/>
            </a:pPr>
            <a:r>
              <a:rPr lang="fr-FR" dirty="0" err="1" smtClean="0"/>
              <a:t>Faceshift</a:t>
            </a:r>
            <a:r>
              <a:rPr lang="fr-FR" dirty="0" smtClean="0"/>
              <a:t> in August of 2015. </a:t>
            </a:r>
          </a:p>
          <a:p>
            <a:pPr>
              <a:buFont typeface="Wingdings" charset="2"/>
              <a:buChar char="§"/>
            </a:pPr>
            <a:r>
              <a:rPr lang="fr-FR" dirty="0" err="1" smtClean="0"/>
              <a:t>Emotient</a:t>
            </a:r>
            <a:r>
              <a:rPr lang="fr-FR" dirty="0" smtClean="0"/>
              <a:t> in </a:t>
            </a:r>
            <a:r>
              <a:rPr lang="fr-FR" dirty="0" err="1" smtClean="0"/>
              <a:t>Juanuary</a:t>
            </a:r>
            <a:r>
              <a:rPr lang="fr-FR" dirty="0" smtClean="0"/>
              <a:t> of 2016. </a:t>
            </a:r>
            <a:endParaRPr lang="fr-FR" dirty="0" smtClean="0">
              <a:hlinkClick r:id="rId2"/>
            </a:endParaRPr>
          </a:p>
          <a:p>
            <a:pPr>
              <a:buFont typeface="Wingdings" charset="2"/>
              <a:buChar char="§"/>
            </a:pPr>
            <a:r>
              <a:rPr lang="fr-FR" dirty="0" err="1" smtClean="0"/>
              <a:t>Flyby</a:t>
            </a:r>
            <a:r>
              <a:rPr lang="fr-FR" dirty="0" smtClean="0"/>
              <a:t> Media in </a:t>
            </a:r>
            <a:r>
              <a:rPr lang="fr-FR" dirty="0" err="1" smtClean="0"/>
              <a:t>early</a:t>
            </a:r>
            <a:r>
              <a:rPr lang="fr-FR" dirty="0" smtClean="0"/>
              <a:t> 2016. 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02" y="5776130"/>
            <a:ext cx="662569" cy="82880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282445" y="5958604"/>
            <a:ext cx="3592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Apple's</a:t>
            </a:r>
            <a:r>
              <a:rPr lang="fr-FR" dirty="0"/>
              <a:t> Secret Virtual Reality Project</a:t>
            </a:r>
          </a:p>
          <a:p>
            <a:r>
              <a:rPr lang="fr-FR" dirty="0" smtClean="0"/>
              <a:t>http</a:t>
            </a:r>
            <a:r>
              <a:rPr lang="fr-FR" dirty="0"/>
              <a:t>://</a:t>
            </a:r>
            <a:r>
              <a:rPr lang="fr-FR" dirty="0" err="1"/>
              <a:t>urlz.fr</a:t>
            </a:r>
            <a:r>
              <a:rPr lang="fr-FR" dirty="0"/>
              <a:t>/4uwb</a:t>
            </a:r>
          </a:p>
        </p:txBody>
      </p:sp>
      <p:pic>
        <p:nvPicPr>
          <p:cNvPr id="6" name="Image 5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741" y="1283941"/>
            <a:ext cx="2742597" cy="1683979"/>
          </a:xfrm>
          <a:prstGeom prst="rect">
            <a:avLst/>
          </a:prstGeom>
        </p:spPr>
      </p:pic>
      <p:pic>
        <p:nvPicPr>
          <p:cNvPr id="7" name="Image 6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339" y="1278446"/>
            <a:ext cx="2737114" cy="168947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110" y="3269645"/>
            <a:ext cx="2670228" cy="1668381"/>
          </a:xfrm>
          <a:prstGeom prst="rect">
            <a:avLst/>
          </a:prstGeom>
        </p:spPr>
      </p:pic>
      <p:pic>
        <p:nvPicPr>
          <p:cNvPr id="9" name="Image 8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120" y="3224698"/>
            <a:ext cx="2825333" cy="175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21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EXPERTISE : APPLE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1898" y="1550052"/>
            <a:ext cx="5913329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§"/>
            </a:pPr>
            <a:r>
              <a:rPr lang="fr-FR" smtClean="0"/>
              <a:t>Doug </a:t>
            </a:r>
            <a:r>
              <a:rPr lang="fr-FR" dirty="0" smtClean="0"/>
              <a:t>Bowman </a:t>
            </a:r>
            <a:r>
              <a:rPr lang="fr-FR" dirty="0" err="1" smtClean="0"/>
              <a:t>who</a:t>
            </a:r>
            <a:r>
              <a:rPr lang="fr-FR" dirty="0" smtClean="0"/>
              <a:t> </a:t>
            </a:r>
            <a:r>
              <a:rPr lang="fr-FR" dirty="0" err="1"/>
              <a:t>previously</a:t>
            </a:r>
            <a:r>
              <a:rPr lang="fr-FR" dirty="0"/>
              <a:t> </a:t>
            </a:r>
            <a:r>
              <a:rPr lang="fr-FR" dirty="0" err="1"/>
              <a:t>led</a:t>
            </a:r>
            <a:r>
              <a:rPr lang="fr-FR" dirty="0"/>
              <a:t> the Virginia </a:t>
            </a:r>
            <a:r>
              <a:rPr lang="fr-FR" dirty="0" err="1"/>
              <a:t>Tech's</a:t>
            </a:r>
            <a:r>
              <a:rPr lang="fr-FR" dirty="0"/>
              <a:t> Center for </a:t>
            </a:r>
            <a:r>
              <a:rPr lang="fr-FR" dirty="0" err="1"/>
              <a:t>Human</a:t>
            </a:r>
            <a:r>
              <a:rPr lang="fr-FR" dirty="0"/>
              <a:t>-Computer </a:t>
            </a:r>
            <a:r>
              <a:rPr lang="fr-FR" dirty="0" smtClean="0"/>
              <a:t>Interaction. </a:t>
            </a:r>
          </a:p>
          <a:p>
            <a:pPr>
              <a:buFont typeface="Wingdings" charset="2"/>
              <a:buChar char="§"/>
            </a:pPr>
            <a:r>
              <a:rPr lang="fr-FR" dirty="0" err="1" smtClean="0"/>
              <a:t>Zeyu</a:t>
            </a:r>
            <a:r>
              <a:rPr lang="fr-FR" dirty="0" smtClean="0"/>
              <a:t> Li </a:t>
            </a:r>
            <a:r>
              <a:rPr lang="fr-FR" dirty="0" err="1" smtClean="0"/>
              <a:t>who</a:t>
            </a:r>
            <a:r>
              <a:rPr lang="fr-FR" dirty="0" smtClean="0"/>
              <a:t> </a:t>
            </a:r>
            <a:r>
              <a:rPr lang="fr-FR" dirty="0" err="1"/>
              <a:t>served</a:t>
            </a:r>
            <a:r>
              <a:rPr lang="fr-FR" dirty="0"/>
              <a:t> as a principal computer vision </a:t>
            </a:r>
            <a:r>
              <a:rPr lang="fr-FR" dirty="0" err="1"/>
              <a:t>engineer</a:t>
            </a:r>
            <a:r>
              <a:rPr lang="fr-FR" dirty="0"/>
              <a:t> at </a:t>
            </a:r>
            <a:r>
              <a:rPr lang="fr-FR" dirty="0" err="1"/>
              <a:t>Magic</a:t>
            </a:r>
            <a:r>
              <a:rPr lang="fr-FR" dirty="0"/>
              <a:t> </a:t>
            </a:r>
            <a:r>
              <a:rPr lang="fr-FR" dirty="0" err="1"/>
              <a:t>Leap</a:t>
            </a:r>
            <a:r>
              <a:rPr lang="fr-FR" dirty="0"/>
              <a:t> (a startup </a:t>
            </a:r>
            <a:r>
              <a:rPr lang="fr-FR" dirty="0" err="1"/>
              <a:t>developing</a:t>
            </a:r>
            <a:r>
              <a:rPr lang="fr-FR" dirty="0"/>
              <a:t> a </a:t>
            </a:r>
            <a:r>
              <a:rPr lang="fr-FR" dirty="0" err="1"/>
              <a:t>head-mounted</a:t>
            </a:r>
            <a:r>
              <a:rPr lang="fr-FR" dirty="0"/>
              <a:t> AR/VR display),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working</a:t>
            </a:r>
            <a:r>
              <a:rPr lang="fr-FR" dirty="0"/>
              <a:t> at Apple as a "Senior Computer Vision </a:t>
            </a:r>
            <a:r>
              <a:rPr lang="fr-FR" dirty="0" err="1"/>
              <a:t>Algorithm</a:t>
            </a:r>
            <a:r>
              <a:rPr lang="fr-FR" dirty="0"/>
              <a:t> </a:t>
            </a:r>
            <a:r>
              <a:rPr lang="fr-FR" dirty="0" err="1"/>
              <a:t>Engineer</a:t>
            </a:r>
            <a:r>
              <a:rPr lang="fr-FR" dirty="0" smtClean="0"/>
              <a:t>. »</a:t>
            </a:r>
          </a:p>
          <a:p>
            <a:pPr>
              <a:buFont typeface="Wingdings" charset="2"/>
              <a:buChar char="§"/>
            </a:pPr>
            <a:r>
              <a:rPr lang="fr-FR" dirty="0" err="1" smtClean="0"/>
              <a:t>Yury</a:t>
            </a:r>
            <a:r>
              <a:rPr lang="fr-FR" dirty="0" smtClean="0"/>
              <a:t> Petrov a </a:t>
            </a:r>
            <a:r>
              <a:rPr lang="fr-FR" dirty="0"/>
              <a:t>former </a:t>
            </a:r>
            <a:r>
              <a:rPr lang="fr-FR" dirty="0" err="1"/>
              <a:t>research</a:t>
            </a:r>
            <a:r>
              <a:rPr lang="fr-FR" dirty="0"/>
              <a:t> </a:t>
            </a:r>
            <a:r>
              <a:rPr lang="fr-FR" dirty="0" err="1"/>
              <a:t>scientist</a:t>
            </a:r>
            <a:r>
              <a:rPr lang="fr-FR" dirty="0"/>
              <a:t> at Facebook-</a:t>
            </a:r>
            <a:r>
              <a:rPr lang="fr-FR" dirty="0" err="1"/>
              <a:t>owned</a:t>
            </a:r>
            <a:r>
              <a:rPr lang="fr-FR" dirty="0"/>
              <a:t> Oculus,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serving</a:t>
            </a:r>
            <a:r>
              <a:rPr lang="fr-FR" dirty="0"/>
              <a:t> as a "</a:t>
            </a:r>
            <a:r>
              <a:rPr lang="fr-FR" dirty="0" err="1"/>
              <a:t>research</a:t>
            </a:r>
            <a:r>
              <a:rPr lang="fr-FR" dirty="0"/>
              <a:t> </a:t>
            </a:r>
            <a:r>
              <a:rPr lang="fr-FR" dirty="0" err="1"/>
              <a:t>scientist</a:t>
            </a:r>
            <a:r>
              <a:rPr lang="fr-FR" dirty="0"/>
              <a:t>" at Apple.</a:t>
            </a: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049" y="1506210"/>
            <a:ext cx="4968640" cy="3076184"/>
          </a:xfrm>
          <a:prstGeom prst="rect">
            <a:avLst/>
          </a:prstGeom>
        </p:spPr>
      </p:pic>
      <p:pic>
        <p:nvPicPr>
          <p:cNvPr id="5" name="Image 4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049" y="4675359"/>
            <a:ext cx="4972453" cy="170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61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WALKING ON THE MOON </a:t>
            </a:r>
            <a:endParaRPr lang="fr-FR" dirty="0"/>
          </a:p>
        </p:txBody>
      </p:sp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164" y="1257394"/>
            <a:ext cx="7952509" cy="4919570"/>
          </a:xfrm>
        </p:spPr>
      </p:pic>
    </p:spTree>
    <p:extLst>
      <p:ext uri="{BB962C8B-B14F-4D97-AF65-F5344CB8AC3E}">
        <p14:creationId xmlns:p14="http://schemas.microsoft.com/office/powerpoint/2010/main" val="119450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PATENTS: APPLE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23" y="971808"/>
            <a:ext cx="4732377" cy="2809032"/>
          </a:xfr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950" y="873414"/>
            <a:ext cx="5046269" cy="290742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950" y="3882606"/>
            <a:ext cx="5046269" cy="277834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48" y="3882606"/>
            <a:ext cx="4703052" cy="29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2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INNOVATE : OCULUS TOUCH </a:t>
            </a:r>
            <a:endParaRPr lang="fr-FR" dirty="0"/>
          </a:p>
        </p:txBody>
      </p:sp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138" y="3757807"/>
            <a:ext cx="3734264" cy="2204015"/>
          </a:xfrm>
        </p:spPr>
      </p:pic>
      <p:pic>
        <p:nvPicPr>
          <p:cNvPr id="5" name="Image 4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138" y="1323367"/>
            <a:ext cx="3734264" cy="212365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46" y="3582442"/>
            <a:ext cx="5511451" cy="2797798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88516" y="1323367"/>
            <a:ext cx="597491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2200" dirty="0" smtClean="0"/>
              <a:t>Oculus </a:t>
            </a:r>
            <a:r>
              <a:rPr lang="fr-FR" sz="2200" dirty="0" err="1" smtClean="0"/>
              <a:t>Touch</a:t>
            </a:r>
            <a:r>
              <a:rPr lang="fr-FR" sz="2200" dirty="0" smtClean="0"/>
              <a:t> </a:t>
            </a:r>
            <a:r>
              <a:rPr lang="fr-FR" sz="2200" dirty="0" err="1" smtClean="0"/>
              <a:t>allows</a:t>
            </a:r>
            <a:r>
              <a:rPr lang="fr-FR" sz="2200" dirty="0" smtClean="0"/>
              <a:t> to </a:t>
            </a:r>
            <a:r>
              <a:rPr lang="fr-FR" sz="2200" dirty="0" err="1" smtClean="0"/>
              <a:t>be</a:t>
            </a:r>
            <a:r>
              <a:rPr lang="fr-FR" sz="2200" dirty="0" smtClean="0"/>
              <a:t> </a:t>
            </a:r>
            <a:r>
              <a:rPr lang="fr-FR" sz="2200" dirty="0"/>
              <a:t>more </a:t>
            </a:r>
            <a:r>
              <a:rPr lang="fr-FR" sz="2200" dirty="0" err="1"/>
              <a:t>physically</a:t>
            </a:r>
            <a:r>
              <a:rPr lang="fr-FR" sz="2200" dirty="0"/>
              <a:t> </a:t>
            </a:r>
            <a:r>
              <a:rPr lang="fr-FR" sz="2200" dirty="0" err="1"/>
              <a:t>engaged</a:t>
            </a:r>
            <a:r>
              <a:rPr lang="fr-FR" sz="2200" dirty="0"/>
              <a:t> </a:t>
            </a:r>
            <a:r>
              <a:rPr lang="fr-FR" sz="2200" dirty="0" err="1"/>
              <a:t>with</a:t>
            </a:r>
            <a:r>
              <a:rPr lang="fr-FR" sz="2200" dirty="0"/>
              <a:t> a </a:t>
            </a:r>
            <a:r>
              <a:rPr lang="fr-FR" sz="2200" dirty="0" err="1"/>
              <a:t>virtual</a:t>
            </a:r>
            <a:r>
              <a:rPr lang="fr-FR" sz="2200" dirty="0"/>
              <a:t> </a:t>
            </a:r>
            <a:r>
              <a:rPr lang="fr-FR" sz="2200" dirty="0" err="1"/>
              <a:t>environment</a:t>
            </a:r>
            <a:r>
              <a:rPr lang="fr-FR" sz="2200" dirty="0"/>
              <a:t> </a:t>
            </a:r>
            <a:r>
              <a:rPr lang="fr-FR" sz="2200" dirty="0" smtClean="0"/>
              <a:t>and help the user </a:t>
            </a:r>
            <a:r>
              <a:rPr lang="fr-FR" sz="2200" dirty="0" err="1"/>
              <a:t>lose</a:t>
            </a:r>
            <a:r>
              <a:rPr lang="fr-FR" sz="2200" dirty="0"/>
              <a:t> </a:t>
            </a:r>
            <a:r>
              <a:rPr lang="fr-FR" sz="2200" dirty="0" err="1" smtClean="0"/>
              <a:t>himself</a:t>
            </a:r>
            <a:r>
              <a:rPr lang="fr-FR" sz="2200" dirty="0" smtClean="0"/>
              <a:t> </a:t>
            </a:r>
            <a:r>
              <a:rPr lang="fr-FR" sz="2200" dirty="0"/>
              <a:t>in the </a:t>
            </a:r>
            <a:r>
              <a:rPr lang="fr-FR" sz="2200" dirty="0" err="1"/>
              <a:t>experience</a:t>
            </a:r>
            <a:r>
              <a:rPr lang="fr-FR" sz="2200" dirty="0"/>
              <a:t>. </a:t>
            </a:r>
          </a:p>
          <a:p>
            <a:pPr marL="285750" indent="-285750">
              <a:buFont typeface="Wingdings" charset="2"/>
              <a:buChar char="§"/>
            </a:pPr>
            <a:r>
              <a:rPr lang="fr-FR" sz="2200" dirty="0"/>
              <a:t>M</a:t>
            </a:r>
            <a:r>
              <a:rPr lang="fr-FR" sz="2200" dirty="0" smtClean="0"/>
              <a:t>ore </a:t>
            </a:r>
            <a:r>
              <a:rPr lang="fr-FR" sz="2200" dirty="0" err="1"/>
              <a:t>easily</a:t>
            </a:r>
            <a:r>
              <a:rPr lang="fr-FR" sz="2200" dirty="0"/>
              <a:t> </a:t>
            </a:r>
            <a:r>
              <a:rPr lang="fr-FR" sz="2200" dirty="0" err="1"/>
              <a:t>forget</a:t>
            </a:r>
            <a:r>
              <a:rPr lang="fr-FR" sz="2200" dirty="0"/>
              <a:t> </a:t>
            </a:r>
            <a:r>
              <a:rPr lang="fr-FR" sz="2200" dirty="0" err="1"/>
              <a:t>that</a:t>
            </a:r>
            <a:r>
              <a:rPr lang="fr-FR" sz="2200" dirty="0"/>
              <a:t> </a:t>
            </a:r>
            <a:r>
              <a:rPr lang="fr-FR" sz="2200" dirty="0" err="1" smtClean="0"/>
              <a:t>he</a:t>
            </a:r>
            <a:r>
              <a:rPr lang="fr-FR" sz="2200" dirty="0" smtClean="0"/>
              <a:t> has </a:t>
            </a:r>
            <a:r>
              <a:rPr lang="fr-FR" sz="2200" dirty="0"/>
              <a:t>a </a:t>
            </a:r>
            <a:r>
              <a:rPr lang="fr-FR" sz="2200" dirty="0" err="1"/>
              <a:t>heavy</a:t>
            </a:r>
            <a:r>
              <a:rPr lang="fr-FR" sz="2200" dirty="0"/>
              <a:t> gadget </a:t>
            </a:r>
            <a:r>
              <a:rPr lang="fr-FR" sz="2200" dirty="0" err="1"/>
              <a:t>strapped</a:t>
            </a:r>
            <a:r>
              <a:rPr lang="fr-FR" sz="2200" dirty="0"/>
              <a:t> onto </a:t>
            </a:r>
            <a:r>
              <a:rPr lang="fr-FR" sz="2200" dirty="0" err="1" smtClean="0"/>
              <a:t>his</a:t>
            </a:r>
            <a:r>
              <a:rPr lang="fr-FR" sz="2200" dirty="0" smtClean="0"/>
              <a:t> </a:t>
            </a:r>
            <a:r>
              <a:rPr lang="fr-FR" sz="2200" dirty="0" err="1"/>
              <a:t>head</a:t>
            </a:r>
            <a:r>
              <a:rPr lang="fr-FR" sz="2200" dirty="0"/>
              <a:t> and an LCD </a:t>
            </a:r>
            <a:r>
              <a:rPr lang="fr-FR" sz="2200" dirty="0" err="1"/>
              <a:t>within</a:t>
            </a:r>
            <a:r>
              <a:rPr lang="fr-FR" sz="2200" dirty="0"/>
              <a:t> a couple of </a:t>
            </a:r>
            <a:r>
              <a:rPr lang="fr-FR" sz="2200" dirty="0" err="1"/>
              <a:t>inches</a:t>
            </a:r>
            <a:r>
              <a:rPr lang="fr-FR" sz="2200" dirty="0"/>
              <a:t> of </a:t>
            </a:r>
            <a:r>
              <a:rPr lang="fr-FR" sz="2200" dirty="0" err="1" smtClean="0"/>
              <a:t>his</a:t>
            </a:r>
            <a:r>
              <a:rPr lang="fr-FR" sz="2200" dirty="0" smtClean="0"/>
              <a:t> </a:t>
            </a:r>
            <a:r>
              <a:rPr lang="fr-FR" sz="2200" dirty="0" err="1"/>
              <a:t>eyes</a:t>
            </a:r>
            <a:r>
              <a:rPr lang="fr-FR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378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INNOVATE : TANGO BY GOOGLE 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9477" y="1325563"/>
            <a:ext cx="5612703" cy="4774612"/>
          </a:xfrm>
        </p:spPr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§"/>
            </a:pPr>
            <a:r>
              <a:rPr lang="fr-FR" dirty="0" err="1" smtClean="0"/>
              <a:t>Technology</a:t>
            </a:r>
            <a:r>
              <a:rPr lang="fr-FR" dirty="0" smtClean="0"/>
              <a:t> </a:t>
            </a:r>
            <a:r>
              <a:rPr lang="fr-FR" dirty="0" err="1" smtClean="0"/>
              <a:t>platform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/>
              <a:t>uses </a:t>
            </a:r>
            <a:r>
              <a:rPr lang="fr-FR" dirty="0" smtClean="0"/>
              <a:t>computer vision </a:t>
            </a:r>
            <a:r>
              <a:rPr lang="fr-FR" dirty="0"/>
              <a:t> to </a:t>
            </a:r>
            <a:r>
              <a:rPr lang="fr-FR" dirty="0" err="1" smtClean="0"/>
              <a:t>enable</a:t>
            </a:r>
            <a:r>
              <a:rPr lang="fr-FR" dirty="0" smtClean="0"/>
              <a:t> mobile </a:t>
            </a:r>
            <a:r>
              <a:rPr lang="fr-FR" dirty="0" err="1" smtClean="0"/>
              <a:t>devices</a:t>
            </a:r>
            <a:r>
              <a:rPr lang="fr-FR" dirty="0" smtClean="0"/>
              <a:t>, </a:t>
            </a:r>
            <a:r>
              <a:rPr lang="fr-FR" dirty="0" err="1"/>
              <a:t>such</a:t>
            </a:r>
            <a:r>
              <a:rPr lang="fr-FR" dirty="0"/>
              <a:t> </a:t>
            </a:r>
            <a:r>
              <a:rPr lang="fr-FR" dirty="0" smtClean="0"/>
              <a:t>as smartphones</a:t>
            </a:r>
            <a:r>
              <a:rPr lang="fr-FR" dirty="0"/>
              <a:t>  and </a:t>
            </a:r>
            <a:r>
              <a:rPr lang="fr-FR" dirty="0" err="1" smtClean="0"/>
              <a:t>tablets</a:t>
            </a:r>
            <a:r>
              <a:rPr lang="fr-FR" dirty="0" smtClean="0"/>
              <a:t>, </a:t>
            </a:r>
            <a:r>
              <a:rPr lang="fr-FR" dirty="0"/>
              <a:t>to </a:t>
            </a:r>
            <a:r>
              <a:rPr lang="fr-FR" dirty="0" err="1"/>
              <a:t>detect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 </a:t>
            </a:r>
            <a:r>
              <a:rPr lang="fr-FR" dirty="0" smtClean="0"/>
              <a:t>position</a:t>
            </a:r>
            <a:r>
              <a:rPr lang="fr-FR" dirty="0"/>
              <a:t> relative to the world </a:t>
            </a:r>
            <a:r>
              <a:rPr lang="fr-FR" dirty="0" err="1"/>
              <a:t>around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 </a:t>
            </a:r>
            <a:r>
              <a:rPr lang="fr-FR" dirty="0" smtClean="0"/>
              <a:t>GPS</a:t>
            </a:r>
            <a:r>
              <a:rPr lang="fr-FR" dirty="0"/>
              <a:t> or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external</a:t>
            </a:r>
            <a:r>
              <a:rPr lang="fr-FR" dirty="0"/>
              <a:t> </a:t>
            </a:r>
            <a:r>
              <a:rPr lang="fr-FR" dirty="0" err="1"/>
              <a:t>signals</a:t>
            </a:r>
            <a:r>
              <a:rPr lang="fr-FR" dirty="0" smtClean="0"/>
              <a:t>.</a:t>
            </a:r>
          </a:p>
          <a:p>
            <a:pPr>
              <a:buFont typeface="Wingdings" charset="2"/>
              <a:buChar char="§"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/>
              <a:t>This </a:t>
            </a:r>
            <a:r>
              <a:rPr lang="fr-FR" dirty="0" err="1"/>
              <a:t>allows</a:t>
            </a:r>
            <a:r>
              <a:rPr lang="fr-FR" dirty="0"/>
              <a:t> application </a:t>
            </a:r>
            <a:r>
              <a:rPr lang="fr-FR" dirty="0" err="1"/>
              <a:t>developers</a:t>
            </a:r>
            <a:r>
              <a:rPr lang="fr-FR" dirty="0"/>
              <a:t> to </a:t>
            </a:r>
            <a:r>
              <a:rPr lang="fr-FR" dirty="0" err="1"/>
              <a:t>create</a:t>
            </a:r>
            <a:r>
              <a:rPr lang="fr-FR" dirty="0"/>
              <a:t> user </a:t>
            </a:r>
            <a:r>
              <a:rPr lang="fr-FR" dirty="0" err="1"/>
              <a:t>experiences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include</a:t>
            </a:r>
            <a:r>
              <a:rPr lang="fr-FR" dirty="0"/>
              <a:t> indoor navigation, </a:t>
            </a:r>
            <a:r>
              <a:rPr lang="fr-FR" dirty="0" smtClean="0"/>
              <a:t>3D </a:t>
            </a:r>
            <a:r>
              <a:rPr lang="fr-FR" dirty="0" err="1" smtClean="0"/>
              <a:t>mapping</a:t>
            </a:r>
            <a:r>
              <a:rPr lang="fr-FR" dirty="0"/>
              <a:t>, </a:t>
            </a:r>
            <a:r>
              <a:rPr lang="fr-FR" dirty="0" err="1"/>
              <a:t>physical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measurement</a:t>
            </a:r>
            <a:r>
              <a:rPr lang="fr-FR" dirty="0"/>
              <a:t>, </a:t>
            </a:r>
            <a:r>
              <a:rPr lang="fr-FR" dirty="0" err="1"/>
              <a:t>environmental</a:t>
            </a:r>
            <a:r>
              <a:rPr lang="fr-FR" dirty="0"/>
              <a:t> recognition, </a:t>
            </a:r>
            <a:r>
              <a:rPr lang="fr-FR" dirty="0" err="1" smtClean="0"/>
              <a:t>augmented</a:t>
            </a:r>
            <a:r>
              <a:rPr lang="fr-FR" dirty="0" smtClean="0"/>
              <a:t> reality, </a:t>
            </a:r>
            <a:r>
              <a:rPr lang="fr-FR" dirty="0"/>
              <a:t>and </a:t>
            </a:r>
            <a:r>
              <a:rPr lang="fr-FR" dirty="0" err="1"/>
              <a:t>windows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a </a:t>
            </a:r>
            <a:r>
              <a:rPr lang="fr-FR" dirty="0" err="1" smtClean="0"/>
              <a:t>virtual</a:t>
            </a:r>
            <a:r>
              <a:rPr lang="fr-FR" dirty="0" smtClean="0"/>
              <a:t> world. </a:t>
            </a:r>
          </a:p>
        </p:txBody>
      </p:sp>
      <p:pic>
        <p:nvPicPr>
          <p:cNvPr id="5" name="Image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99" y="1090037"/>
            <a:ext cx="4876641" cy="295951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98" y="4185254"/>
            <a:ext cx="4876641" cy="21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5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SYNERGIES: GOOGLE TANGO &amp; LENOVO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62211" y="1725417"/>
            <a:ext cx="5424814" cy="4351338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fr-FR" dirty="0"/>
              <a:t>At CES, in </a:t>
            </a:r>
            <a:r>
              <a:rPr lang="fr-FR" dirty="0" err="1"/>
              <a:t>January</a:t>
            </a:r>
            <a:r>
              <a:rPr lang="fr-FR" dirty="0"/>
              <a:t> 2016, Google </a:t>
            </a:r>
            <a:r>
              <a:rPr lang="fr-FR" dirty="0" err="1"/>
              <a:t>announced</a:t>
            </a:r>
            <a:r>
              <a:rPr lang="fr-FR" dirty="0"/>
              <a:t> a </a:t>
            </a:r>
            <a:r>
              <a:rPr lang="fr-FR" dirty="0" err="1"/>
              <a:t>partnership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 </a:t>
            </a:r>
            <a:r>
              <a:rPr lang="fr-FR" dirty="0" smtClean="0"/>
              <a:t>Lenovo</a:t>
            </a:r>
            <a:r>
              <a:rPr lang="fr-FR" dirty="0"/>
              <a:t> to release a consumer smartphone </a:t>
            </a:r>
            <a:r>
              <a:rPr lang="fr-FR" dirty="0" err="1"/>
              <a:t>during</a:t>
            </a:r>
            <a:r>
              <a:rPr lang="fr-FR" dirty="0"/>
              <a:t> the </a:t>
            </a:r>
            <a:r>
              <a:rPr lang="fr-FR" dirty="0" err="1"/>
              <a:t>summer</a:t>
            </a:r>
            <a:r>
              <a:rPr lang="fr-FR" dirty="0"/>
              <a:t> of 2016 to </a:t>
            </a:r>
            <a:r>
              <a:rPr lang="fr-FR" dirty="0" err="1"/>
              <a:t>feature</a:t>
            </a:r>
            <a:r>
              <a:rPr lang="fr-FR" dirty="0"/>
              <a:t> Tango </a:t>
            </a:r>
            <a:r>
              <a:rPr lang="fr-FR" dirty="0" err="1"/>
              <a:t>technology</a:t>
            </a:r>
            <a:r>
              <a:rPr lang="fr-FR" dirty="0"/>
              <a:t> </a:t>
            </a:r>
            <a:r>
              <a:rPr lang="fr-FR" dirty="0" err="1"/>
              <a:t>marketed</a:t>
            </a:r>
            <a:r>
              <a:rPr lang="fr-FR" dirty="0"/>
              <a:t> at </a:t>
            </a:r>
            <a:r>
              <a:rPr lang="fr-FR" dirty="0" err="1" smtClean="0"/>
              <a:t>consumers</a:t>
            </a:r>
            <a:r>
              <a:rPr lang="fr-FR" dirty="0" smtClean="0"/>
              <a:t>. </a:t>
            </a:r>
            <a:endParaRPr lang="fr-FR" dirty="0"/>
          </a:p>
          <a:p>
            <a:endParaRPr lang="fr-FR" dirty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891" y="1090036"/>
            <a:ext cx="4838146" cy="297564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891" y="4178200"/>
            <a:ext cx="4838146" cy="248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SYNERGIES : IBM WATSON  </a:t>
            </a:r>
            <a:endParaRPr lang="fr-FR" dirty="0"/>
          </a:p>
        </p:txBody>
      </p:sp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95" y="1579416"/>
            <a:ext cx="5674498" cy="3724709"/>
          </a:xfrm>
        </p:spPr>
      </p:pic>
      <p:sp>
        <p:nvSpPr>
          <p:cNvPr id="5" name="ZoneTexte 4"/>
          <p:cNvSpPr txBox="1"/>
          <p:nvPr/>
        </p:nvSpPr>
        <p:spPr>
          <a:xfrm>
            <a:off x="193964" y="1579416"/>
            <a:ext cx="555567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2200" dirty="0" smtClean="0"/>
              <a:t>Virtual </a:t>
            </a:r>
            <a:r>
              <a:rPr lang="fr-FR" sz="2200" dirty="0"/>
              <a:t>Reality Massive </a:t>
            </a:r>
            <a:r>
              <a:rPr lang="fr-FR" sz="2200" dirty="0" err="1"/>
              <a:t>Multiplayer</a:t>
            </a:r>
            <a:r>
              <a:rPr lang="fr-FR" sz="2200" dirty="0"/>
              <a:t> Online Game (VRMMO) </a:t>
            </a:r>
            <a:endParaRPr lang="fr-FR" sz="2200" dirty="0" smtClean="0"/>
          </a:p>
          <a:p>
            <a:pPr marL="285750" indent="-285750">
              <a:buFont typeface="Wingdings" charset="2"/>
              <a:buChar char="§"/>
            </a:pPr>
            <a:endParaRPr lang="fr-FR" sz="2200" dirty="0" smtClean="0"/>
          </a:p>
          <a:p>
            <a:pPr marL="285750" indent="-285750">
              <a:buFont typeface="Wingdings" charset="2"/>
              <a:buChar char="§"/>
            </a:pPr>
            <a:r>
              <a:rPr lang="fr-FR" sz="2200" dirty="0" smtClean="0"/>
              <a:t>Virtual </a:t>
            </a:r>
            <a:r>
              <a:rPr lang="fr-FR" sz="2200" dirty="0"/>
              <a:t>reality </a:t>
            </a:r>
            <a:r>
              <a:rPr lang="fr-FR" sz="2200" dirty="0" err="1"/>
              <a:t>project</a:t>
            </a:r>
            <a:r>
              <a:rPr lang="fr-FR" sz="2200" dirty="0"/>
              <a:t> to </a:t>
            </a:r>
            <a:r>
              <a:rPr lang="fr-FR" sz="2200" dirty="0" err="1"/>
              <a:t>try</a:t>
            </a:r>
            <a:r>
              <a:rPr lang="fr-FR" sz="2200" dirty="0"/>
              <a:t> and </a:t>
            </a:r>
            <a:r>
              <a:rPr lang="fr-FR" sz="2200" dirty="0" err="1"/>
              <a:t>bring</a:t>
            </a:r>
            <a:r>
              <a:rPr lang="fr-FR" sz="2200" dirty="0"/>
              <a:t> the </a:t>
            </a:r>
            <a:r>
              <a:rPr lang="fr-FR" sz="2200" dirty="0" err="1"/>
              <a:t>fictional</a:t>
            </a:r>
            <a:r>
              <a:rPr lang="fr-FR" sz="2200" dirty="0"/>
              <a:t> world of the </a:t>
            </a:r>
            <a:r>
              <a:rPr lang="fr-FR" sz="2200" dirty="0" err="1"/>
              <a:t>Sword</a:t>
            </a:r>
            <a:r>
              <a:rPr lang="fr-FR" sz="2200" dirty="0"/>
              <a:t> Art Online light </a:t>
            </a:r>
            <a:r>
              <a:rPr lang="fr-FR" sz="2200" dirty="0" err="1"/>
              <a:t>novels</a:t>
            </a:r>
            <a:r>
              <a:rPr lang="fr-FR" sz="2200" dirty="0"/>
              <a:t> and anime </a:t>
            </a:r>
            <a:r>
              <a:rPr lang="fr-FR" sz="2200" dirty="0" err="1"/>
              <a:t>closer</a:t>
            </a:r>
            <a:r>
              <a:rPr lang="fr-FR" sz="2200" dirty="0"/>
              <a:t> to reality. </a:t>
            </a:r>
            <a:endParaRPr lang="fr-FR" sz="2200" dirty="0" smtClean="0"/>
          </a:p>
          <a:p>
            <a:pPr marL="285750" indent="-285750">
              <a:buFont typeface="Wingdings" charset="2"/>
              <a:buChar char="§"/>
            </a:pPr>
            <a:endParaRPr lang="fr-FR" sz="2200" dirty="0" smtClean="0"/>
          </a:p>
          <a:p>
            <a:pPr marL="285750" indent="-285750">
              <a:buFont typeface="Wingdings" charset="2"/>
              <a:buChar char="§"/>
            </a:pPr>
            <a:r>
              <a:rPr lang="fr-FR" sz="2200" dirty="0"/>
              <a:t>T</a:t>
            </a:r>
            <a:r>
              <a:rPr lang="fr-FR" sz="2200" dirty="0" smtClean="0"/>
              <a:t>he </a:t>
            </a:r>
            <a:r>
              <a:rPr lang="fr-FR" sz="2200" dirty="0" err="1"/>
              <a:t>project</a:t>
            </a:r>
            <a:r>
              <a:rPr lang="fr-FR" sz="2200" dirty="0"/>
              <a:t> uses a </a:t>
            </a:r>
            <a:r>
              <a:rPr lang="fr-FR" sz="2200" dirty="0" smtClean="0"/>
              <a:t> </a:t>
            </a:r>
            <a:r>
              <a:rPr lang="fr-FR" sz="2200" dirty="0" err="1"/>
              <a:t>next-generation</a:t>
            </a:r>
            <a:r>
              <a:rPr lang="fr-FR" sz="2200" dirty="0"/>
              <a:t> </a:t>
            </a:r>
            <a:r>
              <a:rPr lang="fr-FR" sz="2200" dirty="0" err="1"/>
              <a:t>computing</a:t>
            </a:r>
            <a:r>
              <a:rPr lang="fr-FR" sz="2200" dirty="0"/>
              <a:t> system </a:t>
            </a:r>
            <a:r>
              <a:rPr lang="fr-FR" sz="2200" dirty="0" err="1"/>
              <a:t>called</a:t>
            </a:r>
            <a:r>
              <a:rPr lang="fr-FR" sz="2200" dirty="0"/>
              <a:t> the “Cognitive System” </a:t>
            </a:r>
            <a:r>
              <a:rPr lang="fr-FR" sz="2200" dirty="0" err="1"/>
              <a:t>that</a:t>
            </a:r>
            <a:r>
              <a:rPr lang="fr-FR" sz="2200" dirty="0"/>
              <a:t> supports </a:t>
            </a:r>
            <a:r>
              <a:rPr lang="fr-FR" sz="2200" dirty="0" err="1"/>
              <a:t>human</a:t>
            </a:r>
            <a:r>
              <a:rPr lang="fr-FR" sz="2200" dirty="0"/>
              <a:t> </a:t>
            </a:r>
            <a:r>
              <a:rPr lang="fr-FR" sz="2200" dirty="0" err="1"/>
              <a:t>decision-making</a:t>
            </a:r>
            <a:r>
              <a:rPr lang="fr-FR" sz="2200" dirty="0"/>
              <a:t>, as </a:t>
            </a:r>
            <a:r>
              <a:rPr lang="fr-FR" sz="2200" dirty="0" err="1"/>
              <a:t>well</a:t>
            </a:r>
            <a:r>
              <a:rPr lang="fr-FR" sz="2200" dirty="0"/>
              <a:t> as “</a:t>
            </a:r>
            <a:r>
              <a:rPr lang="fr-FR" sz="2200" dirty="0" err="1" smtClean="0"/>
              <a:t>SoftLayer</a:t>
            </a:r>
            <a:r>
              <a:rPr lang="fr-FR" sz="2200" dirty="0" smtClean="0"/>
              <a:t>” </a:t>
            </a:r>
            <a:r>
              <a:rPr lang="fr-FR" sz="2200" dirty="0" err="1"/>
              <a:t>IBM’s</a:t>
            </a:r>
            <a:r>
              <a:rPr lang="fr-FR" sz="2200" dirty="0"/>
              <a:t> high performance cloud system </a:t>
            </a:r>
            <a:r>
              <a:rPr lang="fr-FR" sz="2200" dirty="0" err="1"/>
              <a:t>that</a:t>
            </a:r>
            <a:r>
              <a:rPr lang="fr-FR" sz="2200" dirty="0"/>
              <a:t> </a:t>
            </a:r>
            <a:r>
              <a:rPr lang="fr-FR" sz="2200" dirty="0" err="1"/>
              <a:t>produces</a:t>
            </a:r>
            <a:r>
              <a:rPr lang="fr-FR" sz="2200" dirty="0"/>
              <a:t> the ambiance of a real world. </a:t>
            </a:r>
            <a:br>
              <a:rPr lang="fr-FR" sz="2200" dirty="0"/>
            </a:b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2480881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SYNERGIES : TESLA?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36" y="1158226"/>
            <a:ext cx="9042400" cy="1796582"/>
          </a:xfrm>
        </p:spPr>
      </p:pic>
      <p:sp>
        <p:nvSpPr>
          <p:cNvPr id="5" name="ZoneTexte 4"/>
          <p:cNvSpPr txBox="1"/>
          <p:nvPr/>
        </p:nvSpPr>
        <p:spPr>
          <a:xfrm>
            <a:off x="974436" y="3172691"/>
            <a:ext cx="922712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2200" dirty="0"/>
              <a:t>T</a:t>
            </a:r>
            <a:r>
              <a:rPr lang="fr-FR" sz="2200" dirty="0" smtClean="0"/>
              <a:t>he </a:t>
            </a:r>
            <a:r>
              <a:rPr lang="fr-FR" sz="2200" dirty="0" err="1"/>
              <a:t>electric</a:t>
            </a:r>
            <a:r>
              <a:rPr lang="fr-FR" sz="2200" dirty="0"/>
              <a:t> </a:t>
            </a:r>
            <a:r>
              <a:rPr lang="fr-FR" sz="2200" dirty="0" err="1"/>
              <a:t>automaker</a:t>
            </a:r>
            <a:r>
              <a:rPr lang="fr-FR" sz="2200" dirty="0"/>
              <a:t> has </a:t>
            </a:r>
            <a:r>
              <a:rPr lang="fr-FR" sz="2200" dirty="0" err="1"/>
              <a:t>hired</a:t>
            </a:r>
            <a:r>
              <a:rPr lang="fr-FR" sz="2200" dirty="0"/>
              <a:t> top </a:t>
            </a:r>
            <a:r>
              <a:rPr lang="fr-FR" sz="2200" dirty="0" err="1"/>
              <a:t>industrial</a:t>
            </a:r>
            <a:r>
              <a:rPr lang="fr-FR" sz="2200" dirty="0"/>
              <a:t> designer Andrew Kim </a:t>
            </a:r>
            <a:r>
              <a:rPr lang="fr-FR" sz="2200" dirty="0" err="1"/>
              <a:t>who</a:t>
            </a:r>
            <a:r>
              <a:rPr lang="fr-FR" sz="2200" dirty="0"/>
              <a:t> has </a:t>
            </a:r>
            <a:r>
              <a:rPr lang="fr-FR" sz="2200" dirty="0" err="1"/>
              <a:t>worked</a:t>
            </a:r>
            <a:r>
              <a:rPr lang="fr-FR" sz="2200" dirty="0"/>
              <a:t> on the </a:t>
            </a:r>
            <a:r>
              <a:rPr lang="fr-FR" sz="2200" dirty="0" err="1"/>
              <a:t>HoloLens</a:t>
            </a:r>
            <a:r>
              <a:rPr lang="fr-FR" sz="2200" dirty="0"/>
              <a:t>- the AR </a:t>
            </a:r>
            <a:r>
              <a:rPr lang="fr-FR" sz="2200" dirty="0" err="1"/>
              <a:t>headset</a:t>
            </a:r>
            <a:r>
              <a:rPr lang="fr-FR" sz="2200" dirty="0"/>
              <a:t> of Microsoft</a:t>
            </a:r>
            <a:r>
              <a:rPr lang="fr-FR" sz="2200" dirty="0" smtClean="0"/>
              <a:t>.</a:t>
            </a:r>
          </a:p>
          <a:p>
            <a:pPr marL="285750" indent="-285750">
              <a:buFont typeface="Wingdings" charset="2"/>
              <a:buChar char="§"/>
            </a:pPr>
            <a:endParaRPr lang="fr-FR" sz="2200" dirty="0"/>
          </a:p>
          <a:p>
            <a:pPr marL="285750" indent="-285750">
              <a:buFont typeface="Wingdings" charset="2"/>
              <a:buChar char="§"/>
            </a:pPr>
            <a:r>
              <a:rPr lang="fr-FR" sz="2200" dirty="0" err="1" smtClean="0"/>
              <a:t>Why</a:t>
            </a:r>
            <a:r>
              <a:rPr lang="fr-FR" sz="2200" dirty="0" smtClean="0"/>
              <a:t>? </a:t>
            </a:r>
          </a:p>
          <a:p>
            <a:pPr marL="285750" indent="-285750">
              <a:buFont typeface="Wingdings" charset="2"/>
              <a:buChar char="§"/>
            </a:pPr>
            <a:r>
              <a:rPr lang="fr-FR" sz="2200" dirty="0" smtClean="0"/>
              <a:t>Replace the car </a:t>
            </a:r>
            <a:r>
              <a:rPr lang="fr-FR" sz="2200" dirty="0" err="1" smtClean="0"/>
              <a:t>dashboard</a:t>
            </a:r>
            <a:r>
              <a:rPr lang="fr-FR" sz="2200" dirty="0" smtClean="0"/>
              <a:t>? </a:t>
            </a:r>
          </a:p>
          <a:p>
            <a:pPr marL="285750" indent="-285750">
              <a:buFont typeface="Wingdings" charset="2"/>
              <a:buChar char="§"/>
            </a:pPr>
            <a:r>
              <a:rPr lang="fr-FR" sz="2200" dirty="0"/>
              <a:t>H</a:t>
            </a:r>
            <a:r>
              <a:rPr lang="fr-FR" sz="2200" dirty="0" smtClean="0"/>
              <a:t>ave </a:t>
            </a:r>
            <a:r>
              <a:rPr lang="fr-FR" sz="2200" dirty="0"/>
              <a:t>a more </a:t>
            </a:r>
            <a:r>
              <a:rPr lang="fr-FR" sz="2200" dirty="0" err="1"/>
              <a:t>minimalist</a:t>
            </a:r>
            <a:r>
              <a:rPr lang="fr-FR" sz="2200" dirty="0"/>
              <a:t> design for the </a:t>
            </a:r>
            <a:r>
              <a:rPr lang="fr-FR" sz="2200" dirty="0" err="1"/>
              <a:t>steering</a:t>
            </a:r>
            <a:r>
              <a:rPr lang="fr-FR" sz="2200" dirty="0"/>
              <a:t> </a:t>
            </a:r>
            <a:r>
              <a:rPr lang="fr-FR" sz="2200" dirty="0" err="1" smtClean="0"/>
              <a:t>wheel</a:t>
            </a:r>
            <a:r>
              <a:rPr lang="fr-FR" sz="2200" dirty="0" smtClean="0"/>
              <a:t>?</a:t>
            </a:r>
            <a:endParaRPr lang="fr-FR" sz="2200" dirty="0"/>
          </a:p>
          <a:p>
            <a:pPr marL="285750" indent="-285750">
              <a:buFont typeface="Wingdings" charset="2"/>
              <a:buChar char="§"/>
            </a:pPr>
            <a:r>
              <a:rPr lang="fr-FR" sz="2200" dirty="0" err="1"/>
              <a:t>I</a:t>
            </a:r>
            <a:r>
              <a:rPr lang="fr-FR" sz="2200" dirty="0" err="1" smtClean="0"/>
              <a:t>mprove</a:t>
            </a:r>
            <a:r>
              <a:rPr lang="fr-FR" sz="2200" dirty="0" smtClean="0"/>
              <a:t> </a:t>
            </a:r>
            <a:r>
              <a:rPr lang="fr-FR" sz="2200" dirty="0" err="1"/>
              <a:t>safety</a:t>
            </a:r>
            <a:r>
              <a:rPr lang="fr-FR" sz="2200" dirty="0"/>
              <a:t> </a:t>
            </a:r>
            <a:r>
              <a:rPr lang="fr-FR" sz="2200" dirty="0" err="1"/>
              <a:t>features</a:t>
            </a:r>
            <a:r>
              <a:rPr lang="fr-FR" sz="2200" dirty="0"/>
              <a:t> by </a:t>
            </a:r>
            <a:r>
              <a:rPr lang="fr-FR" sz="2200" dirty="0" err="1"/>
              <a:t>imbibing</a:t>
            </a:r>
            <a:r>
              <a:rPr lang="fr-FR" sz="2200" dirty="0"/>
              <a:t> </a:t>
            </a:r>
            <a:r>
              <a:rPr lang="fr-FR" sz="2200" dirty="0" err="1"/>
              <a:t>holographic</a:t>
            </a:r>
            <a:r>
              <a:rPr lang="fr-FR" sz="2200" dirty="0"/>
              <a:t> and AR </a:t>
            </a:r>
            <a:r>
              <a:rPr lang="fr-FR" sz="2200" dirty="0" smtClean="0"/>
              <a:t>interfaces</a:t>
            </a:r>
            <a:r>
              <a:rPr lang="fr-FR" sz="2200" dirty="0"/>
              <a:t>?</a:t>
            </a:r>
            <a:endParaRPr lang="fr-FR" sz="2200" dirty="0" smtClean="0"/>
          </a:p>
          <a:p>
            <a:pPr marL="285750" indent="-285750">
              <a:buFont typeface="Wingdings" charset="2"/>
              <a:buChar char="§"/>
            </a:pPr>
            <a:r>
              <a:rPr lang="fr-FR" sz="2200" dirty="0" err="1" smtClean="0"/>
              <a:t>Creation</a:t>
            </a:r>
            <a:r>
              <a:rPr lang="fr-FR" sz="2200" dirty="0" smtClean="0"/>
              <a:t> of a </a:t>
            </a:r>
            <a:r>
              <a:rPr lang="fr-FR" sz="2200" dirty="0"/>
              <a:t>Tesla AR </a:t>
            </a:r>
            <a:r>
              <a:rPr lang="fr-FR" sz="2200" dirty="0" err="1" smtClean="0"/>
              <a:t>headset</a:t>
            </a:r>
            <a:r>
              <a:rPr lang="fr-FR" sz="2200" dirty="0" smtClean="0"/>
              <a:t>?</a:t>
            </a:r>
          </a:p>
          <a:p>
            <a:pPr marL="285750" indent="-285750">
              <a:buFont typeface="Wingdings" charset="2"/>
              <a:buChar char="§"/>
            </a:pPr>
            <a:r>
              <a:rPr lang="fr-FR" sz="2400" dirty="0" err="1"/>
              <a:t>W</a:t>
            </a:r>
            <a:r>
              <a:rPr lang="fr-FR" sz="2400" dirty="0" err="1" smtClean="0"/>
              <a:t>orkers</a:t>
            </a:r>
            <a:r>
              <a:rPr lang="fr-FR" sz="2400" dirty="0" smtClean="0"/>
              <a:t> </a:t>
            </a:r>
            <a:r>
              <a:rPr lang="fr-FR" sz="2400" dirty="0"/>
              <a:t>at the </a:t>
            </a:r>
            <a:r>
              <a:rPr lang="fr-FR" sz="2400" dirty="0" err="1"/>
              <a:t>automaker's</a:t>
            </a:r>
            <a:r>
              <a:rPr lang="fr-FR" sz="2400" dirty="0"/>
              <a:t> Fremont, CA, </a:t>
            </a:r>
            <a:r>
              <a:rPr lang="fr-FR" sz="2400" dirty="0" err="1"/>
              <a:t>factory</a:t>
            </a:r>
            <a:r>
              <a:rPr lang="fr-FR" sz="2400" dirty="0"/>
              <a:t> </a:t>
            </a:r>
            <a:r>
              <a:rPr lang="fr-FR" sz="2400" dirty="0" smtClean="0"/>
              <a:t>are </a:t>
            </a:r>
            <a:r>
              <a:rPr lang="fr-FR" sz="2400" dirty="0" err="1" smtClean="0"/>
              <a:t>already</a:t>
            </a:r>
            <a:r>
              <a:rPr lang="fr-FR" sz="2400" dirty="0" smtClean="0"/>
              <a:t> </a:t>
            </a:r>
            <a:r>
              <a:rPr lang="fr-FR" sz="2400" dirty="0" err="1"/>
              <a:t>using</a:t>
            </a:r>
            <a:r>
              <a:rPr lang="fr-FR" sz="2400" dirty="0"/>
              <a:t> the new Google Glass </a:t>
            </a:r>
            <a:r>
              <a:rPr lang="fr-FR" sz="2400" dirty="0" smtClean="0"/>
              <a:t>Enterprise Edition </a:t>
            </a:r>
            <a:r>
              <a:rPr lang="fr-FR" sz="2400" dirty="0"/>
              <a:t>to </a:t>
            </a:r>
            <a:r>
              <a:rPr lang="fr-FR" sz="2400" dirty="0" err="1"/>
              <a:t>improve</a:t>
            </a:r>
            <a:r>
              <a:rPr lang="fr-FR" sz="2400" dirty="0"/>
              <a:t> the </a:t>
            </a:r>
            <a:r>
              <a:rPr lang="fr-FR" sz="2400" dirty="0" err="1" smtClean="0"/>
              <a:t>manufacturing</a:t>
            </a:r>
            <a:r>
              <a:rPr lang="fr-FR" sz="2400" dirty="0" smtClean="0"/>
              <a:t>. </a:t>
            </a:r>
            <a:r>
              <a:rPr lang="fr-FR" sz="2400" dirty="0"/>
              <a:t> </a:t>
            </a:r>
            <a:endParaRPr lang="fr-FR" sz="2200" dirty="0" smtClean="0"/>
          </a:p>
        </p:txBody>
      </p:sp>
    </p:spTree>
    <p:extLst>
      <p:ext uri="{BB962C8B-B14F-4D97-AF65-F5344CB8AC3E}">
        <p14:creationId xmlns:p14="http://schemas.microsoft.com/office/powerpoint/2010/main" val="13221997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BE PIONEER : META 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74737" y="1325563"/>
            <a:ext cx="5624281" cy="2816946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fr-FR" sz="2400" dirty="0"/>
              <a:t>$73 million in </a:t>
            </a:r>
            <a:r>
              <a:rPr lang="fr-FR" sz="2400" dirty="0" err="1" smtClean="0"/>
              <a:t>funding</a:t>
            </a:r>
            <a:r>
              <a:rPr lang="fr-FR" sz="2400" dirty="0" smtClean="0"/>
              <a:t> sin 2011.</a:t>
            </a:r>
          </a:p>
          <a:p>
            <a:pPr>
              <a:buFont typeface="Wingdings" charset="2"/>
              <a:buChar char="§"/>
            </a:pPr>
            <a:r>
              <a:rPr lang="fr-FR" sz="2400" dirty="0" err="1"/>
              <a:t>Meron</a:t>
            </a:r>
            <a:r>
              <a:rPr lang="fr-FR" sz="2400" dirty="0"/>
              <a:t> </a:t>
            </a:r>
            <a:r>
              <a:rPr lang="fr-FR" sz="2400" dirty="0" err="1" smtClean="0"/>
              <a:t>Gribetz</a:t>
            </a:r>
            <a:r>
              <a:rPr lang="fr-FR" sz="2400" dirty="0" smtClean="0"/>
              <a:t> : MIT </a:t>
            </a:r>
            <a:r>
              <a:rPr lang="fr-FR" sz="2400" dirty="0" err="1" smtClean="0"/>
              <a:t>innovator</a:t>
            </a:r>
            <a:r>
              <a:rPr lang="fr-FR" sz="2400" dirty="0" smtClean="0"/>
              <a:t> </a:t>
            </a:r>
            <a:r>
              <a:rPr lang="fr-FR" sz="2400" dirty="0" err="1" smtClean="0"/>
              <a:t>under</a:t>
            </a:r>
            <a:r>
              <a:rPr lang="fr-FR" sz="2400" dirty="0" smtClean="0"/>
              <a:t> 35.</a:t>
            </a:r>
          </a:p>
          <a:p>
            <a:pPr>
              <a:buFont typeface="Wingdings" charset="2"/>
              <a:buChar char="§"/>
            </a:pPr>
            <a:r>
              <a:rPr lang="fr-FR" sz="2400" dirty="0" smtClean="0"/>
              <a:t>Main rival Microsoft and </a:t>
            </a:r>
            <a:r>
              <a:rPr lang="fr-FR" sz="2400" dirty="0" err="1" smtClean="0"/>
              <a:t>Hololens</a:t>
            </a:r>
            <a:r>
              <a:rPr lang="fr-FR" sz="2400" dirty="0" smtClean="0"/>
              <a:t>. </a:t>
            </a:r>
          </a:p>
          <a:p>
            <a:pPr>
              <a:buFont typeface="Wingdings" charset="2"/>
              <a:buChar char="§"/>
            </a:pPr>
            <a:r>
              <a:rPr lang="fr-FR" sz="2400" dirty="0" smtClean="0"/>
              <a:t>Price the </a:t>
            </a:r>
            <a:r>
              <a:rPr lang="fr-FR" sz="2400" dirty="0" err="1" smtClean="0"/>
              <a:t>meta</a:t>
            </a:r>
            <a:r>
              <a:rPr lang="fr-FR" sz="2400" dirty="0" smtClean="0"/>
              <a:t> 2: $ 949 vs $3000 </a:t>
            </a:r>
            <a:r>
              <a:rPr lang="fr-FR" sz="2400" dirty="0" err="1" smtClean="0"/>
              <a:t>Hololens</a:t>
            </a:r>
            <a:r>
              <a:rPr lang="fr-FR" sz="2400" dirty="0" smtClean="0"/>
              <a:t>. 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939" y="338203"/>
            <a:ext cx="4744233" cy="3030050"/>
          </a:xfrm>
          <a:prstGeom prst="rect">
            <a:avLst/>
          </a:prstGeom>
        </p:spPr>
      </p:pic>
      <p:pic>
        <p:nvPicPr>
          <p:cNvPr id="5" name="Image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939" y="3543345"/>
            <a:ext cx="4744233" cy="3054998"/>
          </a:xfrm>
          <a:prstGeom prst="rect">
            <a:avLst/>
          </a:prstGeom>
        </p:spPr>
      </p:pic>
      <p:pic>
        <p:nvPicPr>
          <p:cNvPr id="7" name="Image 6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13" y="3586220"/>
            <a:ext cx="4807527" cy="301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5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MAKE AR &amp; VR HACKATHON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4" y="1531795"/>
            <a:ext cx="6559819" cy="2094936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43" y="3601679"/>
            <a:ext cx="6501919" cy="235791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304" y="3372590"/>
            <a:ext cx="4440929" cy="250513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304" y="1013020"/>
            <a:ext cx="4412388" cy="235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4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3564835" y="2249694"/>
            <a:ext cx="5415320" cy="284335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6600" smtClean="0">
                <a:latin typeface="Chalkduster" charset="0"/>
                <a:ea typeface="Chalkduster" charset="0"/>
                <a:cs typeface="Chalkduster" charset="0"/>
              </a:rPr>
              <a:t>   IMPACTS</a:t>
            </a:r>
            <a:r>
              <a:rPr lang="fr-FR" sz="6600" smtClean="0">
                <a:latin typeface="Brush Script MT" charset="0"/>
                <a:ea typeface="Brush Script MT" charset="0"/>
                <a:cs typeface="Brush Script MT" charset="0"/>
              </a:rPr>
              <a:t> ?</a:t>
            </a:r>
          </a:p>
          <a:p>
            <a:r>
              <a:rPr lang="fr-FR" sz="6600" dirty="0" smtClean="0">
                <a:latin typeface="Brush Script MT" charset="0"/>
                <a:ea typeface="Brush Script MT" charset="0"/>
                <a:cs typeface="Brush Script MT" charset="0"/>
              </a:rPr>
              <a:t> </a:t>
            </a:r>
            <a:endParaRPr lang="fr-FR" sz="6600" dirty="0">
              <a:latin typeface="Brush Script MT" charset="0"/>
              <a:ea typeface="Brush Script MT" charset="0"/>
              <a:cs typeface="Brush Script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5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IMPACT ON RETAIL 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59080" y="1325563"/>
            <a:ext cx="487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2400" dirty="0" err="1"/>
              <a:t>Google’s</a:t>
            </a:r>
            <a:r>
              <a:rPr lang="fr-FR" sz="2400" dirty="0"/>
              <a:t> </a:t>
            </a:r>
            <a:r>
              <a:rPr lang="fr-FR" sz="2400" dirty="0" err="1"/>
              <a:t>augmented</a:t>
            </a:r>
            <a:r>
              <a:rPr lang="fr-FR" sz="2400" dirty="0"/>
              <a:t>-reality </a:t>
            </a:r>
            <a:r>
              <a:rPr lang="fr-FR" sz="2400" dirty="0" err="1"/>
              <a:t>platform</a:t>
            </a:r>
            <a:r>
              <a:rPr lang="fr-FR" sz="2400" dirty="0"/>
              <a:t>, Tango,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being</a:t>
            </a:r>
            <a:r>
              <a:rPr lang="fr-FR" sz="2400" dirty="0"/>
              <a:t> </a:t>
            </a:r>
            <a:r>
              <a:rPr lang="fr-FR" sz="2400" dirty="0" err="1"/>
              <a:t>taken</a:t>
            </a:r>
            <a:r>
              <a:rPr lang="fr-FR" sz="2400" dirty="0"/>
              <a:t> up by </a:t>
            </a:r>
            <a:r>
              <a:rPr lang="fr-FR" sz="2400" dirty="0" err="1"/>
              <a:t>retailers</a:t>
            </a:r>
            <a:r>
              <a:rPr lang="fr-FR" sz="2400" dirty="0"/>
              <a:t> </a:t>
            </a:r>
            <a:r>
              <a:rPr lang="fr-FR" sz="2400" dirty="0" err="1"/>
              <a:t>who</a:t>
            </a:r>
            <a:r>
              <a:rPr lang="fr-FR" sz="2400" dirty="0"/>
              <a:t> </a:t>
            </a:r>
            <a:r>
              <a:rPr lang="fr-FR" sz="2400" dirty="0" err="1"/>
              <a:t>want</a:t>
            </a:r>
            <a:r>
              <a:rPr lang="fr-FR" sz="2400" dirty="0"/>
              <a:t> to help </a:t>
            </a:r>
            <a:r>
              <a:rPr lang="fr-FR" sz="2400" dirty="0" smtClean="0"/>
              <a:t>future clients to </a:t>
            </a:r>
            <a:r>
              <a:rPr lang="fr-FR" sz="2400" dirty="0" err="1" smtClean="0"/>
              <a:t>visualize</a:t>
            </a:r>
            <a:r>
              <a:rPr lang="fr-FR" sz="2400" dirty="0" smtClean="0"/>
              <a:t> </a:t>
            </a:r>
            <a:r>
              <a:rPr lang="fr-FR" sz="2400" dirty="0" err="1"/>
              <a:t>what</a:t>
            </a:r>
            <a:r>
              <a:rPr lang="fr-FR" sz="2400" dirty="0"/>
              <a:t> </a:t>
            </a:r>
            <a:r>
              <a:rPr lang="fr-FR" sz="2400" dirty="0" err="1"/>
              <a:t>purchases</a:t>
            </a:r>
            <a:r>
              <a:rPr lang="fr-FR" sz="2400" dirty="0"/>
              <a:t> </a:t>
            </a:r>
            <a:r>
              <a:rPr lang="fr-FR" sz="2400" dirty="0" err="1"/>
              <a:t>would</a:t>
            </a:r>
            <a:r>
              <a:rPr lang="fr-FR" sz="2400" dirty="0"/>
              <a:t> look </a:t>
            </a:r>
            <a:r>
              <a:rPr lang="fr-FR" sz="2400" dirty="0" err="1"/>
              <a:t>like</a:t>
            </a:r>
            <a:r>
              <a:rPr lang="fr-FR" sz="2400" dirty="0"/>
              <a:t> in </a:t>
            </a:r>
            <a:r>
              <a:rPr lang="fr-FR" sz="2400" dirty="0" err="1" smtClean="0"/>
              <a:t>their</a:t>
            </a:r>
            <a:r>
              <a:rPr lang="fr-FR" sz="2400" dirty="0" smtClean="0"/>
              <a:t> </a:t>
            </a:r>
            <a:r>
              <a:rPr lang="fr-FR" sz="2400" dirty="0"/>
              <a:t>home</a:t>
            </a:r>
            <a:r>
              <a:rPr lang="fr-FR" sz="2400" dirty="0" smtClean="0"/>
              <a:t>.</a:t>
            </a:r>
          </a:p>
          <a:p>
            <a:pPr marL="285750" indent="-285750">
              <a:buFont typeface="Wingdings" charset="2"/>
              <a:buChar char="§"/>
            </a:pPr>
            <a:endParaRPr lang="fr-FR" sz="2400" dirty="0"/>
          </a:p>
          <a:p>
            <a:pPr marL="285750" indent="-285750">
              <a:buFont typeface="Wingdings" charset="2"/>
              <a:buChar char="§"/>
            </a:pPr>
            <a:r>
              <a:rPr lang="fr-FR" sz="2400" dirty="0" smtClean="0"/>
              <a:t>2016 </a:t>
            </a:r>
            <a:r>
              <a:rPr lang="fr-FR" sz="2400" dirty="0"/>
              <a:t>IKEA Catalogue </a:t>
            </a:r>
            <a:r>
              <a:rPr lang="fr-FR" sz="2400" dirty="0" err="1"/>
              <a:t>app</a:t>
            </a:r>
            <a:r>
              <a:rPr lang="fr-FR" sz="2400" dirty="0"/>
              <a:t> </a:t>
            </a:r>
            <a:r>
              <a:rPr lang="fr-FR" sz="2400" dirty="0" err="1"/>
              <a:t>features</a:t>
            </a:r>
            <a:r>
              <a:rPr lang="fr-FR" sz="2400" dirty="0"/>
              <a:t> </a:t>
            </a:r>
            <a:r>
              <a:rPr lang="fr-FR" sz="2400" dirty="0" err="1"/>
              <a:t>Augmented</a:t>
            </a:r>
            <a:r>
              <a:rPr lang="fr-FR" sz="2400" dirty="0"/>
              <a:t> </a:t>
            </a:r>
            <a:r>
              <a:rPr lang="fr-FR" sz="2400" dirty="0" smtClean="0"/>
              <a:t>Reality: the client </a:t>
            </a:r>
            <a:r>
              <a:rPr lang="fr-FR" sz="2400" dirty="0" err="1" smtClean="0"/>
              <a:t>can</a:t>
            </a:r>
            <a:r>
              <a:rPr lang="fr-FR" sz="2400" dirty="0" smtClean="0"/>
              <a:t> </a:t>
            </a:r>
            <a:r>
              <a:rPr lang="fr-FR" sz="2400" dirty="0" err="1" smtClean="0"/>
              <a:t>see</a:t>
            </a:r>
            <a:r>
              <a:rPr lang="fr-FR" sz="2400" dirty="0" smtClean="0"/>
              <a:t> the </a:t>
            </a:r>
            <a:r>
              <a:rPr lang="fr-FR" sz="2400" dirty="0" err="1" smtClean="0"/>
              <a:t>products</a:t>
            </a:r>
            <a:r>
              <a:rPr lang="fr-FR" sz="2400" dirty="0" smtClean="0"/>
              <a:t> in </a:t>
            </a:r>
            <a:r>
              <a:rPr lang="fr-FR" sz="2400" dirty="0" err="1" smtClean="0"/>
              <a:t>its</a:t>
            </a:r>
            <a:r>
              <a:rPr lang="fr-FR" sz="2400" dirty="0" smtClean="0"/>
              <a:t> home. </a:t>
            </a:r>
            <a:endParaRPr lang="fr-FR" sz="2400" dirty="0"/>
          </a:p>
        </p:txBody>
      </p:sp>
      <p:pic>
        <p:nvPicPr>
          <p:cNvPr id="8" name="Image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050" y="942109"/>
            <a:ext cx="4465458" cy="2718398"/>
          </a:xfrm>
          <a:prstGeom prst="rect">
            <a:avLst/>
          </a:prstGeom>
        </p:spPr>
      </p:pic>
      <p:pic>
        <p:nvPicPr>
          <p:cNvPr id="10" name="Espace réservé du contenu 9">
            <a:hlinkClick r:id="rId4"/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050" y="3839046"/>
            <a:ext cx="4527409" cy="2801377"/>
          </a:xfrm>
        </p:spPr>
      </p:pic>
    </p:spTree>
    <p:extLst>
      <p:ext uri="{BB962C8B-B14F-4D97-AF65-F5344CB8AC3E}">
        <p14:creationId xmlns:p14="http://schemas.microsoft.com/office/powerpoint/2010/main" val="965529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3068590" y="2020312"/>
            <a:ext cx="6053720" cy="288079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6600" smtClean="0">
                <a:latin typeface="Chalkduster" charset="0"/>
                <a:ea typeface="Chalkduster" charset="0"/>
                <a:cs typeface="Chalkduster" charset="0"/>
              </a:rPr>
              <a:t>    WHAT</a:t>
            </a:r>
            <a:r>
              <a:rPr lang="fr-FR" sz="6600" smtClean="0">
                <a:latin typeface="Brush Script MT" charset="0"/>
                <a:ea typeface="Brush Script MT" charset="0"/>
                <a:cs typeface="Brush Script MT" charset="0"/>
              </a:rPr>
              <a:t> ? </a:t>
            </a:r>
            <a:endParaRPr lang="fr-FR" sz="6600" dirty="0">
              <a:latin typeface="Brush Script MT" charset="0"/>
              <a:ea typeface="Brush Script MT" charset="0"/>
              <a:cs typeface="Brush Script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75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AR SHOPPING : MICROSOFT KINECT </a:t>
            </a:r>
            <a:endParaRPr lang="fr-FR" dirty="0"/>
          </a:p>
        </p:txBody>
      </p:sp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660" y="1325563"/>
            <a:ext cx="5312898" cy="3297383"/>
          </a:xfrm>
        </p:spPr>
      </p:pic>
      <p:sp>
        <p:nvSpPr>
          <p:cNvPr id="5" name="ZoneTexte 4"/>
          <p:cNvSpPr txBox="1"/>
          <p:nvPr/>
        </p:nvSpPr>
        <p:spPr>
          <a:xfrm>
            <a:off x="464128" y="1325563"/>
            <a:ext cx="524394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2400" dirty="0" smtClean="0"/>
              <a:t> </a:t>
            </a:r>
            <a:r>
              <a:rPr lang="fr-FR" sz="2400" dirty="0"/>
              <a:t>Kinect </a:t>
            </a:r>
            <a:r>
              <a:rPr lang="fr-FR" sz="2400" dirty="0" err="1"/>
              <a:t>can</a:t>
            </a:r>
            <a:r>
              <a:rPr lang="fr-FR" sz="2400" dirty="0"/>
              <a:t> </a:t>
            </a:r>
            <a:r>
              <a:rPr lang="fr-FR" sz="2400" dirty="0" err="1"/>
              <a:t>render</a:t>
            </a:r>
            <a:r>
              <a:rPr lang="fr-FR" sz="2400" dirty="0"/>
              <a:t> a room, a </a:t>
            </a:r>
            <a:r>
              <a:rPr lang="fr-FR" sz="2400" dirty="0" err="1"/>
              <a:t>person</a:t>
            </a:r>
            <a:r>
              <a:rPr lang="fr-FR" sz="2400" dirty="0"/>
              <a:t>, and the </a:t>
            </a:r>
            <a:r>
              <a:rPr lang="fr-FR" sz="2400" dirty="0" err="1"/>
              <a:t>movement</a:t>
            </a:r>
            <a:r>
              <a:rPr lang="fr-FR" sz="2400" dirty="0"/>
              <a:t> of </a:t>
            </a:r>
            <a:r>
              <a:rPr lang="fr-FR" sz="2400" dirty="0" err="1"/>
              <a:t>objects</a:t>
            </a:r>
            <a:r>
              <a:rPr lang="fr-FR" sz="2400" dirty="0"/>
              <a:t> in 3D, </a:t>
            </a:r>
            <a:r>
              <a:rPr lang="fr-FR" sz="2400" dirty="0" err="1"/>
              <a:t>allowing</a:t>
            </a:r>
            <a:r>
              <a:rPr lang="fr-FR" sz="2400" dirty="0"/>
              <a:t> people to </a:t>
            </a:r>
            <a:r>
              <a:rPr lang="fr-FR" sz="2400" dirty="0" err="1"/>
              <a:t>interact</a:t>
            </a:r>
            <a:r>
              <a:rPr lang="fr-FR" sz="2400" dirty="0"/>
              <a:t> </a:t>
            </a:r>
            <a:r>
              <a:rPr lang="fr-FR" sz="2400" dirty="0" err="1"/>
              <a:t>naturally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a </a:t>
            </a:r>
            <a:r>
              <a:rPr lang="fr-FR" sz="2400" dirty="0" smtClean="0"/>
              <a:t>system. </a:t>
            </a:r>
            <a:r>
              <a:rPr lang="fr-FR" sz="2400" dirty="0"/>
              <a:t/>
            </a:r>
            <a:br>
              <a:rPr lang="fr-FR" sz="2400" dirty="0"/>
            </a:br>
            <a:endParaRPr lang="fr-FR" sz="2400" dirty="0"/>
          </a:p>
          <a:p>
            <a:pPr marL="285750" indent="-285750">
              <a:buFont typeface="Wingdings" charset="2"/>
              <a:buChar char="§"/>
            </a:pPr>
            <a:r>
              <a:rPr lang="fr-FR" sz="2400" dirty="0" smtClean="0"/>
              <a:t>Kinect </a:t>
            </a:r>
            <a:r>
              <a:rPr lang="fr-FR" sz="2400" dirty="0" err="1" smtClean="0"/>
              <a:t>enabled</a:t>
            </a:r>
            <a:r>
              <a:rPr lang="fr-FR" sz="2400" dirty="0" smtClean="0"/>
              <a:t> digital </a:t>
            </a:r>
            <a:r>
              <a:rPr lang="fr-FR" sz="2400" dirty="0" err="1"/>
              <a:t>sign</a:t>
            </a:r>
            <a:r>
              <a:rPr lang="fr-FR" sz="2400" dirty="0"/>
              <a:t> application </a:t>
            </a:r>
            <a:r>
              <a:rPr lang="fr-FR" sz="2400" dirty="0" err="1"/>
              <a:t>makes</a:t>
            </a:r>
            <a:r>
              <a:rPr lang="fr-FR" sz="2400" dirty="0"/>
              <a:t> </a:t>
            </a:r>
            <a:r>
              <a:rPr lang="fr-FR" sz="2400" dirty="0" err="1"/>
              <a:t>it</a:t>
            </a:r>
            <a:r>
              <a:rPr lang="fr-FR" sz="2400" dirty="0"/>
              <a:t> </a:t>
            </a:r>
            <a:r>
              <a:rPr lang="fr-FR" sz="2400" dirty="0" err="1"/>
              <a:t>easy</a:t>
            </a:r>
            <a:r>
              <a:rPr lang="fr-FR" sz="2400" dirty="0"/>
              <a:t> for </a:t>
            </a:r>
            <a:r>
              <a:rPr lang="fr-FR" sz="2400" dirty="0" err="1"/>
              <a:t>shoppers</a:t>
            </a:r>
            <a:r>
              <a:rPr lang="fr-FR" sz="2400" dirty="0"/>
              <a:t> to engage </a:t>
            </a:r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 err="1"/>
              <a:t>products</a:t>
            </a:r>
            <a:r>
              <a:rPr lang="fr-FR" sz="2400" dirty="0"/>
              <a:t>, </a:t>
            </a:r>
            <a:r>
              <a:rPr lang="fr-FR" sz="2400" dirty="0" err="1"/>
              <a:t>try</a:t>
            </a:r>
            <a:r>
              <a:rPr lang="fr-FR" sz="2400" dirty="0"/>
              <a:t> </a:t>
            </a:r>
            <a:r>
              <a:rPr lang="fr-FR" sz="2400" dirty="0" err="1"/>
              <a:t>them</a:t>
            </a:r>
            <a:r>
              <a:rPr lang="fr-FR" sz="2400" dirty="0"/>
              <a:t> on, and </a:t>
            </a:r>
            <a:r>
              <a:rPr lang="fr-FR" sz="2400" dirty="0" err="1"/>
              <a:t>purchase</a:t>
            </a:r>
            <a:r>
              <a:rPr lang="fr-FR" sz="2400" dirty="0"/>
              <a:t> </a:t>
            </a:r>
            <a:r>
              <a:rPr lang="fr-FR" sz="2400" dirty="0" err="1"/>
              <a:t>while</a:t>
            </a:r>
            <a:r>
              <a:rPr lang="fr-FR" sz="2400" dirty="0"/>
              <a:t> </a:t>
            </a:r>
            <a:r>
              <a:rPr lang="fr-FR" sz="2400" dirty="0" err="1"/>
              <a:t>also</a:t>
            </a:r>
            <a:r>
              <a:rPr lang="fr-FR" sz="2400" dirty="0"/>
              <a:t> </a:t>
            </a:r>
            <a:r>
              <a:rPr lang="fr-FR" sz="2400" dirty="0" err="1"/>
              <a:t>using</a:t>
            </a:r>
            <a:r>
              <a:rPr lang="fr-FR" sz="2400" dirty="0"/>
              <a:t> social media for </a:t>
            </a:r>
            <a:r>
              <a:rPr lang="fr-FR" sz="2400" dirty="0" err="1"/>
              <a:t>additional</a:t>
            </a:r>
            <a:r>
              <a:rPr lang="fr-FR" sz="2400" dirty="0"/>
              <a:t> marketing </a:t>
            </a:r>
            <a:r>
              <a:rPr lang="fr-FR" sz="2400" dirty="0" err="1"/>
              <a:t>reach</a:t>
            </a:r>
            <a:r>
              <a:rPr lang="fr-FR" sz="2400" dirty="0" smtClean="0"/>
              <a:t>.</a:t>
            </a:r>
          </a:p>
          <a:p>
            <a:pPr marL="285750" indent="-285750">
              <a:buFont typeface="Wingdings" charset="2"/>
              <a:buChar char="§"/>
            </a:pPr>
            <a:endParaRPr lang="fr-FR" sz="2400" dirty="0"/>
          </a:p>
          <a:p>
            <a:pPr marL="285750" indent="-285750">
              <a:buFont typeface="Wingdings" charset="2"/>
              <a:buChar char="§"/>
            </a:pPr>
            <a:r>
              <a:rPr lang="fr-FR" sz="2400" dirty="0" smtClean="0"/>
              <a:t>Kinect </a:t>
            </a:r>
            <a:r>
              <a:rPr lang="fr-FR" sz="2400" dirty="0" err="1" smtClean="0"/>
              <a:t>helps</a:t>
            </a:r>
            <a:r>
              <a:rPr lang="fr-FR" sz="2400" dirty="0" smtClean="0"/>
              <a:t> to </a:t>
            </a:r>
            <a:r>
              <a:rPr lang="fr-FR" sz="2400" dirty="0" err="1" smtClean="0"/>
              <a:t>create</a:t>
            </a:r>
            <a:r>
              <a:rPr lang="fr-FR" sz="2400" dirty="0" smtClean="0"/>
              <a:t> </a:t>
            </a:r>
            <a:r>
              <a:rPr lang="fr-FR" sz="2400" dirty="0" err="1"/>
              <a:t>customizable</a:t>
            </a:r>
            <a:r>
              <a:rPr lang="fr-FR" sz="2400" dirty="0"/>
              <a:t> and immersive </a:t>
            </a:r>
            <a:r>
              <a:rPr lang="fr-FR" sz="2400" dirty="0" err="1" smtClean="0"/>
              <a:t>experiences</a:t>
            </a:r>
            <a:r>
              <a:rPr lang="fr-FR" sz="2400" dirty="0" smtClean="0"/>
              <a:t>. 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5236041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AR SHOPPING: BLIPPAR.COM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40" y="3992117"/>
            <a:ext cx="4358640" cy="2682241"/>
          </a:xfrm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369820" y="1340803"/>
            <a:ext cx="608635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2200" dirty="0" err="1" smtClean="0"/>
              <a:t>Blippar.com</a:t>
            </a:r>
            <a:r>
              <a:rPr lang="fr-FR" sz="2200" dirty="0" smtClean="0"/>
              <a:t> </a:t>
            </a:r>
            <a:r>
              <a:rPr lang="fr-FR" sz="2200" dirty="0" err="1"/>
              <a:t>is</a:t>
            </a:r>
            <a:r>
              <a:rPr lang="fr-FR" sz="2200" dirty="0"/>
              <a:t> the </a:t>
            </a:r>
            <a:r>
              <a:rPr lang="fr-FR" sz="2200" dirty="0" err="1"/>
              <a:t>world’s</a:t>
            </a:r>
            <a:r>
              <a:rPr lang="fr-FR" sz="2200" dirty="0"/>
              <a:t> </a:t>
            </a:r>
            <a:r>
              <a:rPr lang="fr-FR" sz="2200" dirty="0" err="1"/>
              <a:t>leading</a:t>
            </a:r>
            <a:r>
              <a:rPr lang="fr-FR" sz="2200" dirty="0"/>
              <a:t> </a:t>
            </a:r>
            <a:r>
              <a:rPr lang="fr-FR" sz="2200" dirty="0" err="1"/>
              <a:t>visual</a:t>
            </a:r>
            <a:r>
              <a:rPr lang="fr-FR" sz="2200" dirty="0"/>
              <a:t> browser, </a:t>
            </a:r>
            <a:r>
              <a:rPr lang="fr-FR" sz="2200" dirty="0" err="1"/>
              <a:t>harnessing</a:t>
            </a:r>
            <a:r>
              <a:rPr lang="fr-FR" sz="2200" dirty="0"/>
              <a:t> </a:t>
            </a:r>
            <a:r>
              <a:rPr lang="fr-FR" sz="2200" dirty="0" err="1"/>
              <a:t>augmented</a:t>
            </a:r>
            <a:r>
              <a:rPr lang="fr-FR" sz="2200" dirty="0"/>
              <a:t> reality and image-recognition </a:t>
            </a:r>
            <a:r>
              <a:rPr lang="fr-FR" sz="2200" dirty="0" err="1"/>
              <a:t>technology</a:t>
            </a:r>
            <a:r>
              <a:rPr lang="fr-FR" sz="2200" dirty="0"/>
              <a:t> to </a:t>
            </a:r>
            <a:r>
              <a:rPr lang="fr-FR" sz="2200" dirty="0" err="1"/>
              <a:t>bring</a:t>
            </a:r>
            <a:r>
              <a:rPr lang="fr-FR" sz="2200" dirty="0"/>
              <a:t> the </a:t>
            </a:r>
            <a:r>
              <a:rPr lang="fr-FR" sz="2200" dirty="0" err="1"/>
              <a:t>physical</a:t>
            </a:r>
            <a:r>
              <a:rPr lang="fr-FR" sz="2200" dirty="0"/>
              <a:t> world to life </a:t>
            </a:r>
            <a:r>
              <a:rPr lang="fr-FR" sz="2200" dirty="0" err="1"/>
              <a:t>through</a:t>
            </a:r>
            <a:r>
              <a:rPr lang="fr-FR" sz="2200" dirty="0"/>
              <a:t> smartphones, </a:t>
            </a:r>
            <a:r>
              <a:rPr lang="fr-FR" sz="2200" dirty="0" err="1"/>
              <a:t>tablets</a:t>
            </a:r>
            <a:r>
              <a:rPr lang="fr-FR" sz="2200" dirty="0"/>
              <a:t> and </a:t>
            </a:r>
            <a:r>
              <a:rPr lang="fr-FR" sz="2200" dirty="0" err="1"/>
              <a:t>wearables</a:t>
            </a:r>
            <a:r>
              <a:rPr lang="fr-FR" sz="2200" dirty="0"/>
              <a:t>. </a:t>
            </a:r>
            <a:endParaRPr lang="fr-FR" sz="2200" dirty="0" smtClean="0"/>
          </a:p>
          <a:p>
            <a:pPr marL="285750" indent="-285750">
              <a:buFont typeface="Wingdings" charset="2"/>
              <a:buChar char="§"/>
            </a:pPr>
            <a:endParaRPr lang="fr-FR" sz="2200" dirty="0" smtClean="0"/>
          </a:p>
          <a:p>
            <a:pPr marL="285750" indent="-285750">
              <a:buFont typeface="Wingdings" charset="2"/>
              <a:buChar char="§"/>
            </a:pPr>
            <a:r>
              <a:rPr lang="fr-FR" sz="2200" dirty="0" smtClean="0"/>
              <a:t>Top </a:t>
            </a:r>
            <a:r>
              <a:rPr lang="fr-FR" sz="2200" dirty="0"/>
              <a:t>style editors </a:t>
            </a:r>
            <a:r>
              <a:rPr lang="fr-FR" sz="2200" dirty="0" err="1"/>
              <a:t>from</a:t>
            </a:r>
            <a:r>
              <a:rPr lang="fr-FR" sz="2200" dirty="0"/>
              <a:t> Esquire, Elle and </a:t>
            </a:r>
            <a:r>
              <a:rPr lang="fr-FR" sz="2200" dirty="0" err="1"/>
              <a:t>Cosmopolitan</a:t>
            </a:r>
            <a:r>
              <a:rPr lang="fr-FR" sz="2200" dirty="0"/>
              <a:t> </a:t>
            </a:r>
            <a:r>
              <a:rPr lang="fr-FR" sz="2200" dirty="0" err="1" smtClean="0"/>
              <a:t>selected</a:t>
            </a:r>
            <a:r>
              <a:rPr lang="fr-FR" sz="2200" dirty="0" smtClean="0"/>
              <a:t> </a:t>
            </a:r>
            <a:r>
              <a:rPr lang="fr-FR" sz="2200" dirty="0" err="1"/>
              <a:t>their</a:t>
            </a:r>
            <a:r>
              <a:rPr lang="fr-FR" sz="2200" dirty="0"/>
              <a:t> </a:t>
            </a:r>
            <a:r>
              <a:rPr lang="fr-FR" sz="2200" dirty="0" err="1"/>
              <a:t>pick</a:t>
            </a:r>
            <a:r>
              <a:rPr lang="fr-FR" sz="2200" dirty="0"/>
              <a:t> of the best Christmas gifts </a:t>
            </a:r>
            <a:r>
              <a:rPr lang="fr-FR" sz="2200" dirty="0" err="1"/>
              <a:t>from</a:t>
            </a:r>
            <a:r>
              <a:rPr lang="fr-FR" sz="2200" dirty="0"/>
              <a:t> </a:t>
            </a:r>
            <a:r>
              <a:rPr lang="fr-FR" sz="2200" dirty="0" err="1"/>
              <a:t>around</a:t>
            </a:r>
            <a:r>
              <a:rPr lang="fr-FR" sz="2200" dirty="0"/>
              <a:t> </a:t>
            </a:r>
            <a:r>
              <a:rPr lang="fr-FR" sz="2200" dirty="0" err="1"/>
              <a:t>Covent</a:t>
            </a:r>
            <a:r>
              <a:rPr lang="fr-FR" sz="2200" dirty="0"/>
              <a:t> Garden </a:t>
            </a:r>
            <a:r>
              <a:rPr lang="fr-FR" sz="2200" dirty="0" err="1"/>
              <a:t>including</a:t>
            </a:r>
            <a:r>
              <a:rPr lang="fr-FR" sz="2200" dirty="0"/>
              <a:t> </a:t>
            </a:r>
            <a:r>
              <a:rPr lang="fr-FR" sz="2200" dirty="0" err="1"/>
              <a:t>Hackett</a:t>
            </a:r>
            <a:r>
              <a:rPr lang="fr-FR" sz="2200" dirty="0"/>
              <a:t>, Sandro, Dior, </a:t>
            </a:r>
            <a:r>
              <a:rPr lang="fr-FR" sz="2200" dirty="0" err="1"/>
              <a:t>Kiehl’s</a:t>
            </a:r>
            <a:r>
              <a:rPr lang="fr-FR" sz="2200" dirty="0"/>
              <a:t>, Charlotte Tilbury, Clinique, The Watch </a:t>
            </a:r>
            <a:r>
              <a:rPr lang="fr-FR" sz="2200" dirty="0" err="1"/>
              <a:t>Gallery</a:t>
            </a:r>
            <a:r>
              <a:rPr lang="fr-FR" sz="2200" dirty="0"/>
              <a:t>, </a:t>
            </a:r>
            <a:r>
              <a:rPr lang="fr-FR" sz="2200" dirty="0" err="1"/>
              <a:t>Bobbi</a:t>
            </a:r>
            <a:r>
              <a:rPr lang="fr-FR" sz="2200" dirty="0"/>
              <a:t> Brown, Ted Baker and Paul Smith to </a:t>
            </a:r>
            <a:r>
              <a:rPr lang="fr-FR" sz="2200" dirty="0" err="1"/>
              <a:t>provide</a:t>
            </a:r>
            <a:r>
              <a:rPr lang="fr-FR" sz="2200" dirty="0"/>
              <a:t> </a:t>
            </a:r>
            <a:r>
              <a:rPr lang="fr-FR" sz="2200" dirty="0" err="1"/>
              <a:t>augmented</a:t>
            </a:r>
            <a:r>
              <a:rPr lang="fr-FR" sz="2200" dirty="0"/>
              <a:t> reality beauty and </a:t>
            </a:r>
            <a:r>
              <a:rPr lang="fr-FR" sz="2200" dirty="0" err="1"/>
              <a:t>fashion</a:t>
            </a:r>
            <a:r>
              <a:rPr lang="fr-FR" sz="2200" dirty="0"/>
              <a:t> gift guides </a:t>
            </a:r>
            <a:r>
              <a:rPr lang="fr-FR" sz="2200" dirty="0" err="1"/>
              <a:t>which</a:t>
            </a:r>
            <a:r>
              <a:rPr lang="fr-FR" sz="2200" dirty="0"/>
              <a:t> </a:t>
            </a:r>
            <a:r>
              <a:rPr lang="fr-FR" sz="2200" dirty="0" err="1"/>
              <a:t>can</a:t>
            </a:r>
            <a:r>
              <a:rPr lang="fr-FR" sz="2200" dirty="0"/>
              <a:t> </a:t>
            </a:r>
            <a:r>
              <a:rPr lang="fr-FR" sz="2200" dirty="0" err="1"/>
              <a:t>be</a:t>
            </a:r>
            <a:r>
              <a:rPr lang="fr-FR" sz="2200" dirty="0"/>
              <a:t> </a:t>
            </a:r>
            <a:r>
              <a:rPr lang="fr-FR" sz="2200" dirty="0" err="1"/>
              <a:t>accessed</a:t>
            </a:r>
            <a:r>
              <a:rPr lang="fr-FR" sz="2200" dirty="0"/>
              <a:t> </a:t>
            </a:r>
            <a:r>
              <a:rPr lang="fr-FR" sz="2200" dirty="0" err="1"/>
              <a:t>through</a:t>
            </a:r>
            <a:r>
              <a:rPr lang="fr-FR" sz="2200" dirty="0"/>
              <a:t> the </a:t>
            </a:r>
            <a:r>
              <a:rPr lang="fr-FR" sz="2200" dirty="0" err="1"/>
              <a:t>Blippar</a:t>
            </a:r>
            <a:r>
              <a:rPr lang="fr-FR" sz="2200" dirty="0"/>
              <a:t> </a:t>
            </a:r>
            <a:r>
              <a:rPr lang="fr-FR" sz="2200" dirty="0" err="1"/>
              <a:t>app</a:t>
            </a:r>
            <a:r>
              <a:rPr lang="fr-FR" sz="2200" dirty="0"/>
              <a:t>.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40" y="1127443"/>
            <a:ext cx="4419600" cy="275799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73853">
            <a:off x="6723455" y="4121906"/>
            <a:ext cx="2526442" cy="63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2673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AR SHOPPING : ALIBABA AR GAME </a:t>
            </a:r>
            <a:endParaRPr lang="fr-FR" dirty="0"/>
          </a:p>
        </p:txBody>
      </p:sp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163" y="1262889"/>
            <a:ext cx="4203601" cy="2636157"/>
          </a:xfrm>
        </p:spPr>
      </p:pic>
      <p:pic>
        <p:nvPicPr>
          <p:cNvPr id="5" name="Image 4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676" y="4073236"/>
            <a:ext cx="4268088" cy="260465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29489" y="1380638"/>
            <a:ext cx="4738255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2200" dirty="0" err="1"/>
              <a:t>Alibaba</a:t>
            </a:r>
            <a:r>
              <a:rPr lang="fr-FR" sz="2200" dirty="0"/>
              <a:t> </a:t>
            </a:r>
            <a:r>
              <a:rPr lang="fr-FR" sz="2200" dirty="0" err="1"/>
              <a:t>is</a:t>
            </a:r>
            <a:r>
              <a:rPr lang="fr-FR" sz="2200" dirty="0"/>
              <a:t> </a:t>
            </a:r>
            <a:r>
              <a:rPr lang="fr-FR" sz="2200" dirty="0" err="1"/>
              <a:t>trying</a:t>
            </a:r>
            <a:r>
              <a:rPr lang="fr-FR" sz="2200" dirty="0"/>
              <a:t> to </a:t>
            </a:r>
            <a:r>
              <a:rPr lang="fr-FR" sz="2200" dirty="0" err="1"/>
              <a:t>create</a:t>
            </a:r>
            <a:r>
              <a:rPr lang="fr-FR" sz="2200" dirty="0"/>
              <a:t> a "</a:t>
            </a:r>
            <a:r>
              <a:rPr lang="fr-FR" sz="2200" dirty="0" err="1"/>
              <a:t>Pokemon</a:t>
            </a:r>
            <a:r>
              <a:rPr lang="fr-FR" sz="2200" dirty="0"/>
              <a:t> Go" style </a:t>
            </a:r>
            <a:r>
              <a:rPr lang="fr-FR" sz="2200" dirty="0" err="1"/>
              <a:t>augmented</a:t>
            </a:r>
            <a:r>
              <a:rPr lang="fr-FR" sz="2200" dirty="0"/>
              <a:t> reality </a:t>
            </a:r>
            <a:r>
              <a:rPr lang="fr-FR" sz="2200" dirty="0" err="1"/>
              <a:t>game</a:t>
            </a:r>
            <a:r>
              <a:rPr lang="fr-FR" sz="2200" dirty="0"/>
              <a:t> </a:t>
            </a:r>
            <a:r>
              <a:rPr lang="fr-FR" sz="2200" dirty="0" err="1"/>
              <a:t>that</a:t>
            </a:r>
            <a:r>
              <a:rPr lang="fr-FR" sz="2200" dirty="0"/>
              <a:t> </a:t>
            </a:r>
            <a:r>
              <a:rPr lang="fr-FR" sz="2200" dirty="0" err="1"/>
              <a:t>will</a:t>
            </a:r>
            <a:r>
              <a:rPr lang="fr-FR" sz="2200" dirty="0"/>
              <a:t> drive online </a:t>
            </a:r>
            <a:r>
              <a:rPr lang="fr-FR" sz="2200" dirty="0" err="1"/>
              <a:t>traffic</a:t>
            </a:r>
            <a:r>
              <a:rPr lang="fr-FR" sz="2200" dirty="0"/>
              <a:t> to offline locations</a:t>
            </a:r>
            <a:r>
              <a:rPr lang="fr-FR" sz="2200" dirty="0" smtClean="0"/>
              <a:t>.</a:t>
            </a:r>
          </a:p>
          <a:p>
            <a:pPr marL="285750" indent="-285750">
              <a:buFont typeface="Wingdings" charset="2"/>
              <a:buChar char="§"/>
            </a:pPr>
            <a:endParaRPr lang="fr-FR" sz="2200" dirty="0"/>
          </a:p>
          <a:p>
            <a:pPr marL="285750" indent="-285750">
              <a:buFont typeface="Wingdings" charset="2"/>
              <a:buChar char="§"/>
            </a:pPr>
            <a:r>
              <a:rPr lang="fr-FR" sz="2200" dirty="0" err="1"/>
              <a:t>Alibaba</a:t>
            </a:r>
            <a:r>
              <a:rPr lang="fr-FR" sz="2200" dirty="0"/>
              <a:t> </a:t>
            </a:r>
            <a:r>
              <a:rPr lang="fr-FR" sz="2200" dirty="0" err="1"/>
              <a:t>wants</a:t>
            </a:r>
            <a:r>
              <a:rPr lang="fr-FR" sz="2200" dirty="0"/>
              <a:t> </a:t>
            </a:r>
            <a:r>
              <a:rPr lang="fr-FR" sz="2200" dirty="0" err="1"/>
              <a:t>its</a:t>
            </a:r>
            <a:r>
              <a:rPr lang="fr-FR" sz="2200" dirty="0"/>
              <a:t> version of </a:t>
            </a:r>
            <a:r>
              <a:rPr lang="fr-FR" sz="2200" i="1" dirty="0"/>
              <a:t>Pokémon GO</a:t>
            </a:r>
            <a:r>
              <a:rPr lang="fr-FR" sz="2200" dirty="0"/>
              <a:t> to "</a:t>
            </a:r>
            <a:r>
              <a:rPr lang="fr-FR" sz="2200" dirty="0" err="1"/>
              <a:t>become</a:t>
            </a:r>
            <a:r>
              <a:rPr lang="fr-FR" sz="2200" dirty="0"/>
              <a:t> the </a:t>
            </a:r>
            <a:r>
              <a:rPr lang="fr-FR" sz="2200" dirty="0" err="1"/>
              <a:t>most</a:t>
            </a:r>
            <a:r>
              <a:rPr lang="fr-FR" sz="2200" dirty="0"/>
              <a:t> </a:t>
            </a:r>
            <a:r>
              <a:rPr lang="fr-FR" sz="2200" dirty="0" err="1"/>
              <a:t>popular</a:t>
            </a:r>
            <a:r>
              <a:rPr lang="fr-FR" sz="2200" dirty="0"/>
              <a:t> mobile </a:t>
            </a:r>
            <a:r>
              <a:rPr lang="fr-FR" sz="2200" dirty="0" err="1"/>
              <a:t>game</a:t>
            </a:r>
            <a:r>
              <a:rPr lang="fr-FR" sz="2200" dirty="0"/>
              <a:t> </a:t>
            </a:r>
            <a:r>
              <a:rPr lang="fr-FR" sz="2200" dirty="0" err="1"/>
              <a:t>ever</a:t>
            </a:r>
            <a:r>
              <a:rPr lang="fr-FR" sz="2200" dirty="0"/>
              <a:t> </a:t>
            </a:r>
            <a:r>
              <a:rPr lang="fr-FR" sz="2200" dirty="0" err="1"/>
              <a:t>released</a:t>
            </a:r>
            <a:r>
              <a:rPr lang="fr-FR" sz="2200" dirty="0"/>
              <a:t>." </a:t>
            </a:r>
            <a:r>
              <a:rPr lang="fr-FR" sz="2200" dirty="0" err="1"/>
              <a:t>Companies</a:t>
            </a:r>
            <a:r>
              <a:rPr lang="fr-FR" sz="2200" dirty="0"/>
              <a:t> </a:t>
            </a:r>
            <a:r>
              <a:rPr lang="fr-FR" sz="2200" dirty="0" err="1"/>
              <a:t>such</a:t>
            </a:r>
            <a:r>
              <a:rPr lang="fr-FR" sz="2200" dirty="0"/>
              <a:t> as KFC and Starbucks are </a:t>
            </a:r>
            <a:r>
              <a:rPr lang="fr-FR" sz="2200" dirty="0" err="1"/>
              <a:t>spearheading</a:t>
            </a:r>
            <a:r>
              <a:rPr lang="fr-FR" sz="2200" dirty="0"/>
              <a:t> </a:t>
            </a:r>
            <a:r>
              <a:rPr lang="fr-FR" sz="2200" dirty="0" err="1"/>
              <a:t>this</a:t>
            </a:r>
            <a:r>
              <a:rPr lang="fr-FR" sz="2200" dirty="0"/>
              <a:t> effort </a:t>
            </a:r>
            <a:r>
              <a:rPr lang="fr-FR" sz="2200" dirty="0" err="1"/>
              <a:t>with</a:t>
            </a:r>
            <a:r>
              <a:rPr lang="fr-FR" sz="2200" dirty="0"/>
              <a:t> </a:t>
            </a:r>
            <a:r>
              <a:rPr lang="fr-FR" sz="2200" dirty="0" err="1"/>
              <a:t>Alibaba</a:t>
            </a:r>
            <a:r>
              <a:rPr lang="fr-FR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80336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VR SHOPPING : ALIBABA &amp; MACY </a:t>
            </a:r>
            <a:endParaRPr lang="fr-FR" dirty="0"/>
          </a:p>
        </p:txBody>
      </p:sp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2865917"/>
            <a:ext cx="5309584" cy="3228801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1816902"/>
            <a:ext cx="5309584" cy="82368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90812" y="1816902"/>
            <a:ext cx="577734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dirty="0"/>
              <a:t>A</a:t>
            </a:r>
            <a:r>
              <a:rPr lang="fr-FR" dirty="0" smtClean="0"/>
              <a:t> </a:t>
            </a:r>
            <a:r>
              <a:rPr lang="fr-FR" dirty="0" err="1"/>
              <a:t>Chinese</a:t>
            </a:r>
            <a:r>
              <a:rPr lang="fr-FR" dirty="0"/>
              <a:t> </a:t>
            </a:r>
            <a:r>
              <a:rPr lang="fr-FR" dirty="0" err="1"/>
              <a:t>shopper</a:t>
            </a:r>
            <a:r>
              <a:rPr lang="fr-FR" dirty="0"/>
              <a:t> put on a VR </a:t>
            </a:r>
            <a:r>
              <a:rPr lang="fr-FR" dirty="0" err="1"/>
              <a:t>headset</a:t>
            </a:r>
            <a:r>
              <a:rPr lang="fr-FR" dirty="0"/>
              <a:t>, and the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thing</a:t>
            </a:r>
            <a:r>
              <a:rPr lang="fr-FR" dirty="0"/>
              <a:t> </a:t>
            </a:r>
            <a:r>
              <a:rPr lang="fr-FR" dirty="0" err="1"/>
              <a:t>he</a:t>
            </a:r>
            <a:r>
              <a:rPr lang="fr-FR" dirty="0"/>
              <a:t> </a:t>
            </a:r>
            <a:r>
              <a:rPr lang="fr-FR" dirty="0" err="1"/>
              <a:t>knew</a:t>
            </a:r>
            <a:r>
              <a:rPr lang="fr-FR" dirty="0"/>
              <a:t> </a:t>
            </a:r>
            <a:r>
              <a:rPr lang="fr-FR" dirty="0" err="1"/>
              <a:t>he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in Times Square in New York City. </a:t>
            </a:r>
            <a:endParaRPr lang="fr-FR" dirty="0" smtClean="0"/>
          </a:p>
          <a:p>
            <a:pPr marL="285750" indent="-285750">
              <a:buFont typeface="Wingdings" charset="2"/>
              <a:buChar char="§"/>
            </a:pPr>
            <a:endParaRPr lang="fr-FR" dirty="0" smtClean="0"/>
          </a:p>
          <a:p>
            <a:pPr marL="285750" indent="-285750">
              <a:buFont typeface="Wingdings" charset="2"/>
              <a:buChar char="§"/>
            </a:pPr>
            <a:r>
              <a:rPr lang="fr-FR" dirty="0" smtClean="0"/>
              <a:t>He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took</a:t>
            </a:r>
            <a:r>
              <a:rPr lang="fr-FR" dirty="0"/>
              <a:t> a </a:t>
            </a:r>
            <a:r>
              <a:rPr lang="fr-FR" dirty="0" err="1"/>
              <a:t>yellow</a:t>
            </a:r>
            <a:r>
              <a:rPr lang="fr-FR" dirty="0"/>
              <a:t> cab to </a:t>
            </a:r>
            <a:r>
              <a:rPr lang="fr-FR" dirty="0" err="1"/>
              <a:t>Macy's</a:t>
            </a:r>
            <a:r>
              <a:rPr lang="fr-FR" dirty="0"/>
              <a:t> </a:t>
            </a:r>
            <a:r>
              <a:rPr lang="fr-FR" dirty="0" err="1"/>
              <a:t>department</a:t>
            </a:r>
            <a:r>
              <a:rPr lang="fr-FR" dirty="0"/>
              <a:t> store, and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greeted</a:t>
            </a:r>
            <a:r>
              <a:rPr lang="fr-FR" dirty="0"/>
              <a:t> by sales personnel on the </a:t>
            </a:r>
            <a:r>
              <a:rPr lang="fr-FR" dirty="0" err="1"/>
              <a:t>floor</a:t>
            </a:r>
            <a:r>
              <a:rPr lang="fr-FR" dirty="0"/>
              <a:t>. </a:t>
            </a:r>
            <a:endParaRPr lang="fr-FR" dirty="0" smtClean="0"/>
          </a:p>
          <a:p>
            <a:pPr marL="285750" indent="-285750">
              <a:buFont typeface="Wingdings" charset="2"/>
              <a:buChar char="§"/>
            </a:pPr>
            <a:endParaRPr lang="fr-FR" dirty="0" smtClean="0"/>
          </a:p>
          <a:p>
            <a:pPr marL="285750" indent="-285750">
              <a:buFont typeface="Wingdings" charset="2"/>
              <a:buChar char="§"/>
            </a:pP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/>
              <a:t>there</a:t>
            </a:r>
            <a:r>
              <a:rPr lang="fr-FR" dirty="0"/>
              <a:t>, </a:t>
            </a:r>
            <a:r>
              <a:rPr lang="fr-FR" dirty="0" err="1"/>
              <a:t>he</a:t>
            </a:r>
            <a:r>
              <a:rPr lang="fr-FR" dirty="0"/>
              <a:t> </a:t>
            </a:r>
            <a:r>
              <a:rPr lang="fr-FR" dirty="0" err="1"/>
              <a:t>strolled</a:t>
            </a:r>
            <a:r>
              <a:rPr lang="fr-FR" dirty="0"/>
              <a:t> </a:t>
            </a:r>
            <a:r>
              <a:rPr lang="fr-FR" dirty="0" err="1"/>
              <a:t>around</a:t>
            </a:r>
            <a:r>
              <a:rPr lang="fr-FR" dirty="0"/>
              <a:t> the store and </a:t>
            </a:r>
            <a:r>
              <a:rPr lang="fr-FR" dirty="0" err="1"/>
              <a:t>bought</a:t>
            </a:r>
            <a:r>
              <a:rPr lang="fr-FR" dirty="0"/>
              <a:t> a </a:t>
            </a:r>
            <a:r>
              <a:rPr lang="fr-FR" dirty="0" err="1"/>
              <a:t>handbag</a:t>
            </a:r>
            <a:r>
              <a:rPr lang="fr-FR" dirty="0"/>
              <a:t> for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girlfriend</a:t>
            </a:r>
            <a:r>
              <a:rPr lang="fr-FR" dirty="0" smtClean="0"/>
              <a:t>.</a:t>
            </a:r>
          </a:p>
          <a:p>
            <a:pPr marL="285750" indent="-285750">
              <a:buFont typeface="Wingdings" charset="2"/>
              <a:buChar char="§"/>
            </a:pPr>
            <a:endParaRPr lang="fr-FR" dirty="0"/>
          </a:p>
          <a:p>
            <a:pPr marL="285750" indent="-285750" fontAlgn="base">
              <a:buFont typeface="Wingdings" charset="2"/>
              <a:buChar char="§"/>
            </a:pPr>
            <a:r>
              <a:rPr lang="fr-FR" dirty="0" err="1"/>
              <a:t>Buy</a:t>
            </a:r>
            <a:r>
              <a:rPr lang="fr-FR" dirty="0"/>
              <a:t>+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integrated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Alipay</a:t>
            </a:r>
            <a:r>
              <a:rPr lang="fr-FR" dirty="0"/>
              <a:t>. </a:t>
            </a:r>
            <a:r>
              <a:rPr lang="fr-FR" dirty="0" err="1"/>
              <a:t>With</a:t>
            </a:r>
            <a:r>
              <a:rPr lang="fr-FR" dirty="0"/>
              <a:t> a </a:t>
            </a:r>
            <a:r>
              <a:rPr lang="fr-FR" dirty="0" err="1"/>
              <a:t>nod</a:t>
            </a:r>
            <a:r>
              <a:rPr lang="fr-FR" dirty="0"/>
              <a:t>, </a:t>
            </a:r>
            <a:r>
              <a:rPr lang="fr-FR" dirty="0" err="1"/>
              <a:t>he</a:t>
            </a:r>
            <a:r>
              <a:rPr lang="fr-FR" dirty="0"/>
              <a:t> made a </a:t>
            </a:r>
            <a:r>
              <a:rPr lang="fr-FR" dirty="0" err="1"/>
              <a:t>payment</a:t>
            </a:r>
            <a:r>
              <a:rPr lang="fr-FR" dirty="0"/>
              <a:t> </a:t>
            </a:r>
            <a:r>
              <a:rPr lang="fr-FR" dirty="0" err="1"/>
              <a:t>without</a:t>
            </a:r>
            <a:r>
              <a:rPr lang="fr-FR" dirty="0"/>
              <a:t> the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remove</a:t>
            </a:r>
            <a:r>
              <a:rPr lang="fr-FR" dirty="0"/>
              <a:t> the </a:t>
            </a:r>
            <a:r>
              <a:rPr lang="fr-FR" dirty="0" err="1"/>
              <a:t>headset</a:t>
            </a:r>
            <a:r>
              <a:rPr lang="fr-FR" dirty="0"/>
              <a:t> to check out</a:t>
            </a:r>
            <a:r>
              <a:rPr lang="fr-FR" dirty="0" smtClean="0"/>
              <a:t>.</a:t>
            </a:r>
          </a:p>
          <a:p>
            <a:pPr marL="285750" indent="-285750" fontAlgn="base">
              <a:buFont typeface="Wingdings" charset="2"/>
              <a:buChar char="§"/>
            </a:pPr>
            <a:endParaRPr lang="fr-FR" dirty="0"/>
          </a:p>
          <a:p>
            <a:pPr marL="285750" indent="-285750" fontAlgn="base">
              <a:buFont typeface="Wingdings" charset="2"/>
              <a:buChar char="§"/>
            </a:pPr>
            <a:r>
              <a:rPr lang="fr-FR" dirty="0"/>
              <a:t>For </a:t>
            </a:r>
            <a:r>
              <a:rPr lang="fr-FR" dirty="0" err="1"/>
              <a:t>retailers</a:t>
            </a:r>
            <a:r>
              <a:rPr lang="fr-FR" dirty="0"/>
              <a:t> </a:t>
            </a:r>
            <a:r>
              <a:rPr lang="fr-FR" dirty="0" err="1"/>
              <a:t>who</a:t>
            </a:r>
            <a:r>
              <a:rPr lang="fr-FR" dirty="0"/>
              <a:t> do not have a brick-and-</a:t>
            </a:r>
            <a:r>
              <a:rPr lang="fr-FR" dirty="0" err="1"/>
              <a:t>mortar</a:t>
            </a:r>
            <a:r>
              <a:rPr lang="fr-FR" dirty="0"/>
              <a:t> </a:t>
            </a:r>
            <a:r>
              <a:rPr lang="fr-FR" dirty="0" err="1"/>
              <a:t>presence</a:t>
            </a:r>
            <a:r>
              <a:rPr lang="fr-FR" dirty="0"/>
              <a:t> in China, </a:t>
            </a:r>
            <a:r>
              <a:rPr lang="fr-FR" dirty="0" err="1"/>
              <a:t>such</a:t>
            </a:r>
            <a:r>
              <a:rPr lang="fr-FR" dirty="0"/>
              <a:t> as </a:t>
            </a:r>
            <a:r>
              <a:rPr lang="fr-FR" dirty="0" err="1"/>
              <a:t>Macy's</a:t>
            </a:r>
            <a:r>
              <a:rPr lang="fr-FR" dirty="0"/>
              <a:t>,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a </a:t>
            </a:r>
            <a:r>
              <a:rPr lang="fr-FR" dirty="0" err="1"/>
              <a:t>game</a:t>
            </a:r>
            <a:r>
              <a:rPr lang="fr-FR" dirty="0"/>
              <a:t> changer, and a </a:t>
            </a:r>
            <a:r>
              <a:rPr lang="fr-FR" dirty="0" err="1"/>
              <a:t>dream</a:t>
            </a:r>
            <a:r>
              <a:rPr lang="fr-FR" dirty="0"/>
              <a:t> come </a:t>
            </a:r>
            <a:r>
              <a:rPr lang="fr-FR" dirty="0" err="1"/>
              <a:t>true</a:t>
            </a:r>
            <a:r>
              <a:rPr lang="fr-FR" dirty="0"/>
              <a:t>.</a:t>
            </a:r>
          </a:p>
          <a:p>
            <a:pPr marL="285750" indent="-285750">
              <a:buFont typeface="Wingdings" charset="2"/>
              <a:buChar char="§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5536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11073"/>
            <a:ext cx="12192000" cy="1325563"/>
          </a:xfrm>
        </p:spPr>
        <p:txBody>
          <a:bodyPr/>
          <a:lstStyle/>
          <a:p>
            <a:r>
              <a:rPr lang="fr-FR" dirty="0"/>
              <a:t>EMERGENCE OF </a:t>
            </a:r>
            <a:r>
              <a:rPr lang="fr-FR" dirty="0" smtClean="0"/>
              <a:t>MIXED </a:t>
            </a:r>
            <a:r>
              <a:rPr lang="fr-FR" dirty="0" smtClean="0"/>
              <a:t>COMMERCE</a:t>
            </a:r>
            <a:endParaRPr lang="fr-FR" dirty="0"/>
          </a:p>
        </p:txBody>
      </p:sp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309" y="2189612"/>
            <a:ext cx="2733950" cy="1676712"/>
          </a:xfr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484" y="4308101"/>
            <a:ext cx="2785711" cy="596696"/>
          </a:xfrm>
          <a:prstGeom prst="rect">
            <a:avLst/>
          </a:prstGeom>
        </p:spPr>
      </p:pic>
      <p:pic>
        <p:nvPicPr>
          <p:cNvPr id="8" name="Image 7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309" y="4990272"/>
            <a:ext cx="2768886" cy="167606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309" y="1439315"/>
            <a:ext cx="2701542" cy="57455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159" y="2189612"/>
            <a:ext cx="2912881" cy="2167638"/>
          </a:xfrm>
          <a:prstGeom prst="rect">
            <a:avLst/>
          </a:prstGeom>
        </p:spPr>
      </p:pic>
      <p:pic>
        <p:nvPicPr>
          <p:cNvPr id="5" name="Image 4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159" y="4606449"/>
            <a:ext cx="2912881" cy="175167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46464" y="1788966"/>
            <a:ext cx="528905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charset="2"/>
              <a:buChar char="§"/>
            </a:pPr>
            <a:r>
              <a:rPr lang="fr-FR" dirty="0"/>
              <a:t>A new </a:t>
            </a:r>
            <a:r>
              <a:rPr lang="fr-FR" dirty="0" err="1"/>
              <a:t>retail</a:t>
            </a:r>
            <a:r>
              <a:rPr lang="fr-FR" dirty="0"/>
              <a:t> format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physical</a:t>
            </a:r>
            <a:r>
              <a:rPr lang="fr-FR" dirty="0"/>
              <a:t> </a:t>
            </a:r>
            <a:r>
              <a:rPr lang="fr-FR" dirty="0" err="1"/>
              <a:t>merchandise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replaced</a:t>
            </a:r>
            <a:r>
              <a:rPr lang="fr-FR" dirty="0"/>
              <a:t> by 3D </a:t>
            </a:r>
            <a:r>
              <a:rPr lang="fr-FR" dirty="0" err="1"/>
              <a:t>models</a:t>
            </a:r>
            <a:r>
              <a:rPr lang="fr-FR" dirty="0"/>
              <a:t> 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configured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scenes</a:t>
            </a:r>
            <a:r>
              <a:rPr lang="fr-FR" dirty="0"/>
              <a:t> or </a:t>
            </a:r>
            <a:r>
              <a:rPr lang="fr-FR" dirty="0" err="1"/>
              <a:t>viewed</a:t>
            </a:r>
            <a:r>
              <a:rPr lang="fr-FR" dirty="0"/>
              <a:t> and </a:t>
            </a:r>
            <a:r>
              <a:rPr lang="fr-FR" dirty="0" err="1"/>
              <a:t>interacted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on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. </a:t>
            </a:r>
            <a:endParaRPr lang="fr-FR" dirty="0" smtClean="0"/>
          </a:p>
          <a:p>
            <a:pPr>
              <a:buFont typeface="Wingdings" charset="2"/>
              <a:buChar char="§"/>
            </a:pPr>
            <a:endParaRPr lang="fr-FR" dirty="0"/>
          </a:p>
          <a:p>
            <a:pPr>
              <a:buFont typeface="Wingdings" charset="2"/>
              <a:buChar char="§"/>
            </a:pPr>
            <a:r>
              <a:rPr lang="fr-FR" dirty="0" err="1"/>
              <a:t>Actual</a:t>
            </a:r>
            <a:r>
              <a:rPr lang="fr-FR" dirty="0"/>
              <a:t> </a:t>
            </a:r>
            <a:r>
              <a:rPr lang="fr-FR" dirty="0" err="1"/>
              <a:t>retail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utilized</a:t>
            </a:r>
            <a:r>
              <a:rPr lang="fr-FR" dirty="0"/>
              <a:t> to </a:t>
            </a:r>
            <a:r>
              <a:rPr lang="fr-FR" dirty="0" err="1"/>
              <a:t>provide</a:t>
            </a:r>
            <a:r>
              <a:rPr lang="fr-FR" dirty="0"/>
              <a:t> tactile engagement, </a:t>
            </a:r>
            <a:r>
              <a:rPr lang="fr-FR" dirty="0" err="1"/>
              <a:t>allowing</a:t>
            </a:r>
            <a:r>
              <a:rPr lang="fr-FR" dirty="0"/>
              <a:t> </a:t>
            </a:r>
            <a:r>
              <a:rPr lang="fr-FR" dirty="0" err="1"/>
              <a:t>customers</a:t>
            </a:r>
            <a:r>
              <a:rPr lang="fr-FR" dirty="0"/>
              <a:t> to </a:t>
            </a:r>
            <a:r>
              <a:rPr lang="fr-FR" dirty="0" err="1"/>
              <a:t>actually</a:t>
            </a:r>
            <a:r>
              <a:rPr lang="fr-FR" dirty="0"/>
              <a:t> </a:t>
            </a:r>
            <a:r>
              <a:rPr lang="fr-FR" dirty="0" err="1"/>
              <a:t>interact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physical</a:t>
            </a:r>
            <a:r>
              <a:rPr lang="fr-FR" dirty="0"/>
              <a:t> </a:t>
            </a:r>
            <a:r>
              <a:rPr lang="fr-FR" dirty="0" err="1"/>
              <a:t>materials</a:t>
            </a:r>
            <a:r>
              <a:rPr lang="fr-FR" dirty="0"/>
              <a:t>, </a:t>
            </a:r>
            <a:r>
              <a:rPr lang="fr-FR" dirty="0" err="1"/>
              <a:t>along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mobile design </a:t>
            </a:r>
            <a:r>
              <a:rPr lang="fr-FR" dirty="0" err="1"/>
              <a:t>tools</a:t>
            </a:r>
            <a:r>
              <a:rPr lang="fr-FR" dirty="0"/>
              <a:t>. </a:t>
            </a:r>
            <a:endParaRPr lang="fr-FR" dirty="0" smtClean="0"/>
          </a:p>
          <a:p>
            <a:pPr>
              <a:buFont typeface="Wingdings" charset="2"/>
              <a:buChar char="§"/>
            </a:pPr>
            <a:endParaRPr lang="fr-FR" dirty="0"/>
          </a:p>
          <a:p>
            <a:pPr>
              <a:buFont typeface="Wingdings" charset="2"/>
              <a:buChar char="§"/>
            </a:pPr>
            <a:r>
              <a:rPr lang="fr-FR" dirty="0"/>
              <a:t>This new model </a:t>
            </a:r>
            <a:r>
              <a:rPr lang="fr-FR" dirty="0" err="1"/>
              <a:t>blends</a:t>
            </a:r>
            <a:r>
              <a:rPr lang="fr-FR" dirty="0"/>
              <a:t> the best of brick and </a:t>
            </a:r>
            <a:r>
              <a:rPr lang="fr-FR" dirty="0" err="1"/>
              <a:t>mortar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leading</a:t>
            </a:r>
            <a:r>
              <a:rPr lang="fr-FR" dirty="0"/>
              <a:t> </a:t>
            </a:r>
            <a:r>
              <a:rPr lang="fr-FR" dirty="0" err="1"/>
              <a:t>edge</a:t>
            </a:r>
            <a:r>
              <a:rPr lang="fr-FR" dirty="0"/>
              <a:t> digital technologies to </a:t>
            </a:r>
            <a:r>
              <a:rPr lang="fr-FR" dirty="0" err="1"/>
              <a:t>create</a:t>
            </a:r>
            <a:r>
              <a:rPr lang="fr-FR" dirty="0"/>
              <a:t> a high speed and ultra efficient sales </a:t>
            </a:r>
            <a:r>
              <a:rPr lang="fr-FR" dirty="0" err="1"/>
              <a:t>process</a:t>
            </a:r>
            <a:r>
              <a:rPr lang="fr-FR" dirty="0"/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182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fr-FR" dirty="0" smtClean="0"/>
              <a:t>IMPACT ON MARKETING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4020" y="1252974"/>
            <a:ext cx="6790148" cy="2610587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§"/>
            </a:pPr>
            <a:r>
              <a:rPr lang="fr-FR" sz="2200" dirty="0"/>
              <a:t>Coca-Cola, and </a:t>
            </a:r>
            <a:r>
              <a:rPr lang="fr-FR" sz="2200" dirty="0" err="1"/>
              <a:t>their</a:t>
            </a:r>
            <a:r>
              <a:rPr lang="fr-FR" sz="2200" dirty="0"/>
              <a:t> </a:t>
            </a:r>
            <a:r>
              <a:rPr lang="fr-FR" sz="2200" dirty="0" err="1"/>
              <a:t>agency</a:t>
            </a:r>
            <a:r>
              <a:rPr lang="fr-FR" sz="2200" dirty="0"/>
              <a:t> </a:t>
            </a:r>
            <a:r>
              <a:rPr lang="fr-FR" sz="2200" dirty="0" err="1"/>
              <a:t>Big</a:t>
            </a:r>
            <a:r>
              <a:rPr lang="fr-FR" sz="2200" dirty="0"/>
              <a:t> Fish, </a:t>
            </a:r>
            <a:r>
              <a:rPr lang="fr-FR" sz="2200" dirty="0" err="1"/>
              <a:t>teamed</a:t>
            </a:r>
            <a:r>
              <a:rPr lang="fr-FR" sz="2200" dirty="0"/>
              <a:t> up </a:t>
            </a:r>
            <a:r>
              <a:rPr lang="fr-FR" sz="2200" dirty="0" err="1"/>
              <a:t>with</a:t>
            </a:r>
            <a:r>
              <a:rPr lang="fr-FR" sz="2200" dirty="0"/>
              <a:t> ​</a:t>
            </a:r>
            <a:r>
              <a:rPr lang="fr-FR" sz="2200" dirty="0" err="1"/>
              <a:t>AugRay</a:t>
            </a:r>
            <a:r>
              <a:rPr lang="fr-FR" sz="2200" dirty="0"/>
              <a:t> ​to </a:t>
            </a:r>
            <a:r>
              <a:rPr lang="fr-FR" sz="2200" dirty="0" err="1"/>
              <a:t>launch</a:t>
            </a:r>
            <a:r>
              <a:rPr lang="fr-FR" sz="2200" dirty="0"/>
              <a:t> </a:t>
            </a:r>
            <a:r>
              <a:rPr lang="fr-FR" sz="2200" dirty="0" err="1"/>
              <a:t>their</a:t>
            </a:r>
            <a:r>
              <a:rPr lang="fr-FR" sz="2200" dirty="0"/>
              <a:t> first </a:t>
            </a:r>
            <a:r>
              <a:rPr lang="fr-FR" sz="2200" dirty="0" err="1"/>
              <a:t>augmented</a:t>
            </a:r>
            <a:r>
              <a:rPr lang="fr-FR" sz="2200" dirty="0"/>
              <a:t> reality </a:t>
            </a:r>
            <a:r>
              <a:rPr lang="fr-FR" sz="2200" dirty="0" err="1"/>
              <a:t>event</a:t>
            </a:r>
            <a:r>
              <a:rPr lang="fr-FR" sz="2200" dirty="0"/>
              <a:t> in </a:t>
            </a:r>
            <a:r>
              <a:rPr lang="fr-FR" sz="2200" dirty="0" err="1"/>
              <a:t>India</a:t>
            </a:r>
            <a:r>
              <a:rPr lang="fr-FR" sz="2200" dirty="0"/>
              <a:t> </a:t>
            </a:r>
            <a:r>
              <a:rPr lang="fr-FR" sz="2200" dirty="0" err="1"/>
              <a:t>called</a:t>
            </a:r>
            <a:r>
              <a:rPr lang="fr-FR" sz="2200" dirty="0"/>
              <a:t> "Share More </a:t>
            </a:r>
            <a:r>
              <a:rPr lang="fr-FR" sz="2200" dirty="0" err="1"/>
              <a:t>Happiness</a:t>
            </a:r>
            <a:r>
              <a:rPr lang="fr-FR" sz="2200" dirty="0"/>
              <a:t>". </a:t>
            </a:r>
            <a:endParaRPr lang="fr-FR" sz="2200" dirty="0" smtClean="0"/>
          </a:p>
          <a:p>
            <a:pPr>
              <a:buFont typeface="Wingdings" charset="2"/>
              <a:buChar char="§"/>
            </a:pPr>
            <a:r>
              <a:rPr lang="fr-FR" sz="2200" dirty="0" err="1"/>
              <a:t>F</a:t>
            </a:r>
            <a:r>
              <a:rPr lang="fr-FR" sz="2200" dirty="0" err="1" smtClean="0"/>
              <a:t>rom</a:t>
            </a:r>
            <a:r>
              <a:rPr lang="fr-FR" sz="2200" dirty="0" smtClean="0"/>
              <a:t> </a:t>
            </a:r>
            <a:r>
              <a:rPr lang="fr-FR" sz="2200" dirty="0"/>
              <a:t>24-29 </a:t>
            </a:r>
            <a:r>
              <a:rPr lang="fr-FR" sz="2200" dirty="0" err="1"/>
              <a:t>Dec</a:t>
            </a:r>
            <a:r>
              <a:rPr lang="fr-FR" sz="2200" dirty="0"/>
              <a:t>, 201​4​ </a:t>
            </a:r>
            <a:r>
              <a:rPr lang="fr-FR" sz="2200" dirty="0" err="1"/>
              <a:t>with</a:t>
            </a:r>
            <a:r>
              <a:rPr lang="fr-FR" sz="2200" dirty="0"/>
              <a:t> an interactive and fun </a:t>
            </a:r>
            <a:r>
              <a:rPr lang="fr-FR" sz="2200" dirty="0" err="1"/>
              <a:t>holiday</a:t>
            </a:r>
            <a:r>
              <a:rPr lang="fr-FR" sz="2200" dirty="0"/>
              <a:t> </a:t>
            </a:r>
            <a:r>
              <a:rPr lang="fr-FR" sz="2200" dirty="0" err="1"/>
              <a:t>experience</a:t>
            </a:r>
            <a:r>
              <a:rPr lang="fr-FR" sz="2200" dirty="0"/>
              <a:t>. </a:t>
            </a:r>
            <a:endParaRPr lang="fr-FR" sz="2200" dirty="0" smtClean="0"/>
          </a:p>
          <a:p>
            <a:pPr>
              <a:buFont typeface="Wingdings" charset="2"/>
              <a:buChar char="§"/>
            </a:pPr>
            <a:r>
              <a:rPr lang="fr-FR" sz="2200" dirty="0" err="1" smtClean="0"/>
              <a:t>Reaching</a:t>
            </a:r>
            <a:r>
              <a:rPr lang="fr-FR" sz="2200" dirty="0" smtClean="0"/>
              <a:t> </a:t>
            </a:r>
            <a:r>
              <a:rPr lang="fr-FR" sz="2200" dirty="0"/>
              <a:t>over 10,000 </a:t>
            </a:r>
            <a:r>
              <a:rPr lang="fr-FR" sz="2200" dirty="0" err="1"/>
              <a:t>shoppers</a:t>
            </a:r>
            <a:r>
              <a:rPr lang="fr-FR" sz="2200" dirty="0"/>
              <a:t>, </a:t>
            </a:r>
            <a:r>
              <a:rPr lang="fr-FR" sz="2200" dirty="0" err="1"/>
              <a:t>selling</a:t>
            </a:r>
            <a:r>
              <a:rPr lang="fr-FR" sz="2200" dirty="0"/>
              <a:t> over 2,100 Coca-Colas at one location, and </a:t>
            </a:r>
            <a:r>
              <a:rPr lang="fr-FR" sz="2200" dirty="0" err="1"/>
              <a:t>generating</a:t>
            </a:r>
            <a:r>
              <a:rPr lang="fr-FR" sz="2200" dirty="0"/>
              <a:t> over 2,250 </a:t>
            </a:r>
            <a:r>
              <a:rPr lang="fr-FR" sz="2200" dirty="0" err="1"/>
              <a:t>AugRay</a:t>
            </a:r>
            <a:r>
              <a:rPr lang="fr-FR" sz="2200" dirty="0"/>
              <a:t> interactions </a:t>
            </a:r>
            <a:r>
              <a:rPr lang="fr-FR" sz="2200" dirty="0" err="1"/>
              <a:t>this</a:t>
            </a:r>
            <a:r>
              <a:rPr lang="fr-FR" sz="2200" dirty="0"/>
              <a:t> </a:t>
            </a:r>
            <a:r>
              <a:rPr lang="fr-FR" sz="2200" dirty="0" err="1"/>
              <a:t>campaign</a:t>
            </a:r>
            <a:r>
              <a:rPr lang="fr-FR" sz="2200" dirty="0"/>
              <a:t> </a:t>
            </a:r>
            <a:r>
              <a:rPr lang="fr-FR" sz="2200" dirty="0" err="1"/>
              <a:t>was</a:t>
            </a:r>
            <a:r>
              <a:rPr lang="fr-FR" sz="2200" dirty="0"/>
              <a:t> the </a:t>
            </a:r>
            <a:r>
              <a:rPr lang="fr-FR" sz="2200" dirty="0" err="1"/>
              <a:t>largest</a:t>
            </a:r>
            <a:r>
              <a:rPr lang="fr-FR" sz="2200" dirty="0"/>
              <a:t> </a:t>
            </a:r>
            <a:r>
              <a:rPr lang="fr-FR" sz="2200" dirty="0" err="1"/>
              <a:t>event</a:t>
            </a:r>
            <a:r>
              <a:rPr lang="fr-FR" sz="2200" dirty="0"/>
              <a:t> of </a:t>
            </a:r>
            <a:r>
              <a:rPr lang="fr-FR" sz="2200" dirty="0" err="1"/>
              <a:t>its</a:t>
            </a:r>
            <a:r>
              <a:rPr lang="fr-FR" sz="2200" dirty="0"/>
              <a:t> </a:t>
            </a:r>
            <a:r>
              <a:rPr lang="fr-FR" sz="2200" dirty="0" err="1"/>
              <a:t>kind</a:t>
            </a:r>
            <a:r>
              <a:rPr lang="fr-FR" sz="2200" dirty="0"/>
              <a:t> in </a:t>
            </a:r>
            <a:r>
              <a:rPr lang="fr-FR" sz="2200" dirty="0" err="1" smtClean="0"/>
              <a:t>India</a:t>
            </a:r>
            <a:r>
              <a:rPr lang="fr-FR" sz="2200" dirty="0" smtClean="0"/>
              <a:t>. </a:t>
            </a:r>
            <a:endParaRPr lang="fr-FR" sz="2200" dirty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804" y="1114429"/>
            <a:ext cx="4286560" cy="2749132"/>
          </a:xfrm>
          <a:prstGeom prst="rect">
            <a:avLst/>
          </a:prstGeom>
        </p:spPr>
      </p:pic>
      <p:pic>
        <p:nvPicPr>
          <p:cNvPr id="5" name="Image 4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804" y="4044678"/>
            <a:ext cx="4171239" cy="2604637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84020" y="4402546"/>
            <a:ext cx="641465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2000" dirty="0"/>
              <a:t> </a:t>
            </a:r>
            <a:r>
              <a:rPr lang="fr-FR" sz="2000" dirty="0" err="1"/>
              <a:t>Every</a:t>
            </a:r>
            <a:r>
              <a:rPr lang="fr-FR" sz="2000" dirty="0"/>
              <a:t> </a:t>
            </a:r>
            <a:r>
              <a:rPr lang="fr-FR" sz="2000" dirty="0" err="1"/>
              <a:t>year</a:t>
            </a:r>
            <a:r>
              <a:rPr lang="fr-FR" sz="2000" dirty="0"/>
              <a:t> Coca-Cola </a:t>
            </a:r>
            <a:r>
              <a:rPr lang="fr-FR" sz="2000" dirty="0" err="1"/>
              <a:t>organizes</a:t>
            </a:r>
            <a:r>
              <a:rPr lang="fr-FR" sz="2000" dirty="0"/>
              <a:t> a </a:t>
            </a:r>
            <a:r>
              <a:rPr lang="fr-FR" sz="2000" dirty="0" err="1"/>
              <a:t>holiday</a:t>
            </a:r>
            <a:r>
              <a:rPr lang="fr-FR" sz="2000" dirty="0"/>
              <a:t> road-show, </a:t>
            </a:r>
            <a:r>
              <a:rPr lang="fr-FR" sz="2000" dirty="0" err="1"/>
              <a:t>during</a:t>
            </a:r>
            <a:r>
              <a:rPr lang="fr-FR" sz="2000" dirty="0"/>
              <a:t> </a:t>
            </a:r>
            <a:r>
              <a:rPr lang="fr-FR" sz="2000" dirty="0" err="1"/>
              <a:t>which</a:t>
            </a:r>
            <a:r>
              <a:rPr lang="fr-FR" sz="2000" dirty="0"/>
              <a:t> the Christmas cavalcade </a:t>
            </a:r>
            <a:r>
              <a:rPr lang="fr-FR" sz="2000" dirty="0" err="1"/>
              <a:t>visits</a:t>
            </a:r>
            <a:r>
              <a:rPr lang="fr-FR" sz="2000" dirty="0"/>
              <a:t> over 50 </a:t>
            </a:r>
            <a:r>
              <a:rPr lang="fr-FR" sz="2000" dirty="0" err="1"/>
              <a:t>cities</a:t>
            </a:r>
            <a:r>
              <a:rPr lang="fr-FR" sz="2000" dirty="0"/>
              <a:t> in </a:t>
            </a:r>
            <a:r>
              <a:rPr lang="fr-FR" sz="2000" dirty="0" err="1"/>
              <a:t>Poland</a:t>
            </a:r>
            <a:r>
              <a:rPr lang="fr-FR" sz="2000" dirty="0"/>
              <a:t>, </a:t>
            </a:r>
            <a:r>
              <a:rPr lang="fr-FR" sz="2000" dirty="0" err="1"/>
              <a:t>offering</a:t>
            </a:r>
            <a:r>
              <a:rPr lang="fr-FR" sz="2000" dirty="0"/>
              <a:t> a program full of </a:t>
            </a:r>
            <a:r>
              <a:rPr lang="fr-FR" sz="2000" dirty="0" smtClean="0"/>
              <a:t>attractions. </a:t>
            </a:r>
          </a:p>
          <a:p>
            <a:pPr marL="285750" indent="-285750">
              <a:buFont typeface="Wingdings" charset="2"/>
              <a:buChar char="§"/>
            </a:pPr>
            <a:endParaRPr lang="fr-FR" sz="2000" dirty="0" smtClean="0"/>
          </a:p>
          <a:p>
            <a:pPr marL="285750" indent="-285750">
              <a:buFont typeface="Wingdings" charset="2"/>
              <a:buChar char="§"/>
            </a:pPr>
            <a:r>
              <a:rPr lang="fr-FR" sz="2000" dirty="0" err="1" smtClean="0"/>
              <a:t>Using</a:t>
            </a:r>
            <a:r>
              <a:rPr lang="fr-FR" sz="2000" dirty="0" smtClean="0"/>
              <a:t> Oculus Rift, </a:t>
            </a:r>
            <a:r>
              <a:rPr lang="fr-FR" sz="2000" dirty="0" err="1" smtClean="0"/>
              <a:t>thousands</a:t>
            </a:r>
            <a:r>
              <a:rPr lang="fr-FR" sz="2000" dirty="0" smtClean="0"/>
              <a:t> </a:t>
            </a:r>
            <a:r>
              <a:rPr lang="fr-FR" sz="2000" dirty="0"/>
              <a:t>of people all over </a:t>
            </a:r>
            <a:r>
              <a:rPr lang="fr-FR" sz="2000" dirty="0" err="1"/>
              <a:t>Poland</a:t>
            </a:r>
            <a:r>
              <a:rPr lang="fr-FR" sz="2000" dirty="0"/>
              <a:t> </a:t>
            </a:r>
            <a:r>
              <a:rPr lang="fr-FR" sz="2000" dirty="0" err="1"/>
              <a:t>will</a:t>
            </a:r>
            <a:r>
              <a:rPr lang="fr-FR" sz="2000" dirty="0"/>
              <a:t> </a:t>
            </a:r>
            <a:r>
              <a:rPr lang="fr-FR" sz="2000" dirty="0" err="1"/>
              <a:t>get</a:t>
            </a:r>
            <a:r>
              <a:rPr lang="fr-FR" sz="2000" dirty="0"/>
              <a:t> </a:t>
            </a:r>
            <a:r>
              <a:rPr lang="fr-FR" sz="2000" dirty="0" err="1"/>
              <a:t>immersed</a:t>
            </a:r>
            <a:r>
              <a:rPr lang="fr-FR" sz="2000" dirty="0"/>
              <a:t> in a </a:t>
            </a:r>
            <a:r>
              <a:rPr lang="fr-FR" sz="2000" dirty="0" err="1"/>
              <a:t>virtual</a:t>
            </a:r>
            <a:r>
              <a:rPr lang="fr-FR" sz="2000" dirty="0"/>
              <a:t> world and </a:t>
            </a:r>
            <a:r>
              <a:rPr lang="fr-FR" sz="2000" dirty="0" err="1"/>
              <a:t>become</a:t>
            </a:r>
            <a:r>
              <a:rPr lang="fr-FR" sz="2000" dirty="0"/>
              <a:t> Santa Claus, </a:t>
            </a:r>
            <a:r>
              <a:rPr lang="fr-FR" sz="2000" dirty="0" err="1"/>
              <a:t>whose</a:t>
            </a:r>
            <a:r>
              <a:rPr lang="fr-FR" sz="2000" dirty="0"/>
              <a:t> </a:t>
            </a:r>
            <a:r>
              <a:rPr lang="fr-FR" sz="2000" dirty="0" err="1"/>
              <a:t>magical</a:t>
            </a:r>
            <a:r>
              <a:rPr lang="fr-FR" sz="2000" dirty="0"/>
              <a:t> </a:t>
            </a:r>
            <a:r>
              <a:rPr lang="fr-FR" sz="2000" dirty="0" err="1"/>
              <a:t>sleigh</a:t>
            </a:r>
            <a:r>
              <a:rPr lang="fr-FR" sz="2000" dirty="0"/>
              <a:t> </a:t>
            </a:r>
            <a:r>
              <a:rPr lang="fr-FR" sz="2000" dirty="0" err="1"/>
              <a:t>suddenly</a:t>
            </a:r>
            <a:r>
              <a:rPr lang="fr-FR" sz="2000" dirty="0"/>
              <a:t> </a:t>
            </a:r>
            <a:r>
              <a:rPr lang="fr-FR" sz="2000" dirty="0" err="1"/>
              <a:t>takes</a:t>
            </a:r>
            <a:r>
              <a:rPr lang="fr-FR" sz="2000" dirty="0"/>
              <a:t> </a:t>
            </a:r>
            <a:r>
              <a:rPr lang="fr-FR" sz="2000" dirty="0" smtClean="0"/>
              <a:t>off. 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07511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IMPACT </a:t>
            </a:r>
            <a:r>
              <a:rPr lang="fr-FR" dirty="0"/>
              <a:t>ON MARKETING</a:t>
            </a:r>
          </a:p>
        </p:txBody>
      </p:sp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906" y="2379478"/>
            <a:ext cx="5300858" cy="3322926"/>
          </a:xfrm>
        </p:spPr>
      </p:pic>
      <p:pic>
        <p:nvPicPr>
          <p:cNvPr id="5" name="Image 4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73" y="2393333"/>
            <a:ext cx="5458697" cy="335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47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IMPACT ON THE SUPPLY CHAIN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8600" y="1691013"/>
            <a:ext cx="4745182" cy="4351338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fr-FR" dirty="0" err="1"/>
              <a:t>W</a:t>
            </a:r>
            <a:r>
              <a:rPr lang="fr-FR" dirty="0" err="1" smtClean="0"/>
              <a:t>arehouse</a:t>
            </a:r>
            <a:r>
              <a:rPr lang="fr-FR" dirty="0" smtClean="0"/>
              <a:t> </a:t>
            </a:r>
            <a:r>
              <a:rPr lang="fr-FR" dirty="0" err="1"/>
              <a:t>picker</a:t>
            </a:r>
            <a:r>
              <a:rPr lang="fr-FR" dirty="0"/>
              <a:t> </a:t>
            </a:r>
            <a:r>
              <a:rPr lang="fr-FR" dirty="0" err="1"/>
              <a:t>getting</a:t>
            </a:r>
            <a:r>
              <a:rPr lang="fr-FR" dirty="0"/>
              <a:t> directions on </a:t>
            </a:r>
            <a:r>
              <a:rPr lang="fr-FR" dirty="0" err="1"/>
              <a:t>his</a:t>
            </a:r>
            <a:r>
              <a:rPr lang="fr-FR" dirty="0"/>
              <a:t> smart glasses. </a:t>
            </a:r>
            <a:endParaRPr lang="fr-FR" dirty="0" smtClean="0"/>
          </a:p>
          <a:p>
            <a:pPr>
              <a:buFont typeface="Wingdings" charset="2"/>
              <a:buChar char="§"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err="1"/>
              <a:t>E</a:t>
            </a:r>
            <a:r>
              <a:rPr lang="fr-FR" dirty="0" err="1" smtClean="0"/>
              <a:t>nabling</a:t>
            </a:r>
            <a:r>
              <a:rPr lang="fr-FR" dirty="0" smtClean="0"/>
              <a:t> </a:t>
            </a:r>
            <a:r>
              <a:rPr lang="fr-FR" dirty="0"/>
              <a:t>real-time </a:t>
            </a:r>
            <a:r>
              <a:rPr lang="fr-FR" dirty="0" err="1"/>
              <a:t>access</a:t>
            </a:r>
            <a:r>
              <a:rPr lang="fr-FR" dirty="0"/>
              <a:t> to data for </a:t>
            </a:r>
            <a:r>
              <a:rPr lang="fr-FR" dirty="0" err="1"/>
              <a:t>factory</a:t>
            </a:r>
            <a:r>
              <a:rPr lang="fr-FR" dirty="0"/>
              <a:t> </a:t>
            </a:r>
            <a:r>
              <a:rPr lang="fr-FR" dirty="0" err="1" smtClean="0"/>
              <a:t>workers</a:t>
            </a:r>
            <a:r>
              <a:rPr lang="fr-FR" dirty="0"/>
              <a:t>.</a:t>
            </a:r>
            <a:endParaRPr lang="fr-FR" dirty="0" smtClean="0"/>
          </a:p>
          <a:p>
            <a:endParaRPr lang="fr-FR" dirty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19" y="1691013"/>
            <a:ext cx="6213619" cy="406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54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075090" cy="1325563"/>
          </a:xfrm>
        </p:spPr>
        <p:txBody>
          <a:bodyPr/>
          <a:lstStyle/>
          <a:p>
            <a:r>
              <a:rPr lang="fr-FR" dirty="0" smtClean="0"/>
              <a:t>IMPACT ON MANUFACTURING &amp; DESIGN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7651" y="1716067"/>
            <a:ext cx="5337132" cy="4351338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fr-FR" dirty="0"/>
              <a:t>The Airbus Innovation Centre in </a:t>
            </a:r>
            <a:r>
              <a:rPr lang="fr-FR" dirty="0" err="1"/>
              <a:t>Hamburg</a:t>
            </a:r>
            <a:r>
              <a:rPr lang="fr-FR" dirty="0"/>
              <a:t> has </a:t>
            </a:r>
            <a:r>
              <a:rPr lang="fr-FR" dirty="0" err="1"/>
              <a:t>developed</a:t>
            </a:r>
            <a:r>
              <a:rPr lang="fr-FR" dirty="0"/>
              <a:t> 3D </a:t>
            </a:r>
            <a:r>
              <a:rPr lang="fr-FR" dirty="0" err="1"/>
              <a:t>technology</a:t>
            </a:r>
            <a:r>
              <a:rPr lang="fr-FR" dirty="0"/>
              <a:t> to </a:t>
            </a:r>
            <a:r>
              <a:rPr lang="fr-FR" dirty="0" err="1"/>
              <a:t>apply</a:t>
            </a:r>
            <a:r>
              <a:rPr lang="fr-FR" dirty="0"/>
              <a:t> </a:t>
            </a:r>
            <a:r>
              <a:rPr lang="fr-FR" dirty="0" err="1"/>
              <a:t>virtual</a:t>
            </a:r>
            <a:r>
              <a:rPr lang="fr-FR" dirty="0"/>
              <a:t> reality to </a:t>
            </a:r>
            <a:r>
              <a:rPr lang="fr-FR" dirty="0" err="1"/>
              <a:t>cabin</a:t>
            </a:r>
            <a:r>
              <a:rPr lang="fr-FR" dirty="0"/>
              <a:t> design. </a:t>
            </a:r>
            <a:endParaRPr lang="fr-FR" dirty="0" smtClean="0"/>
          </a:p>
          <a:p>
            <a:pPr>
              <a:buFont typeface="Wingdings" charset="2"/>
              <a:buChar char="§"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Airbus </a:t>
            </a:r>
            <a:r>
              <a:rPr lang="fr-FR" dirty="0"/>
              <a:t>has </a:t>
            </a:r>
            <a:r>
              <a:rPr lang="fr-FR" dirty="0" err="1"/>
              <a:t>taken</a:t>
            </a:r>
            <a:r>
              <a:rPr lang="fr-FR" dirty="0"/>
              <a:t> the best </a:t>
            </a:r>
            <a:r>
              <a:rPr lang="fr-FR" dirty="0" err="1"/>
              <a:t>ideas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gaming </a:t>
            </a:r>
            <a:r>
              <a:rPr lang="fr-FR" dirty="0" err="1"/>
              <a:t>industry</a:t>
            </a:r>
            <a:r>
              <a:rPr lang="fr-FR" dirty="0"/>
              <a:t>, film, and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software </a:t>
            </a:r>
            <a:r>
              <a:rPr lang="fr-FR" dirty="0" err="1"/>
              <a:t>engineers</a:t>
            </a:r>
            <a:r>
              <a:rPr lang="fr-FR" dirty="0"/>
              <a:t> to </a:t>
            </a:r>
            <a:r>
              <a:rPr lang="fr-FR" dirty="0" err="1"/>
              <a:t>transform</a:t>
            </a:r>
            <a:r>
              <a:rPr lang="fr-FR" dirty="0"/>
              <a:t> </a:t>
            </a:r>
            <a:r>
              <a:rPr lang="fr-FR" dirty="0" err="1"/>
              <a:t>interior</a:t>
            </a:r>
            <a:r>
              <a:rPr lang="fr-FR" dirty="0"/>
              <a:t> </a:t>
            </a:r>
            <a:r>
              <a:rPr lang="fr-FR" dirty="0" err="1"/>
              <a:t>cabin</a:t>
            </a:r>
            <a:r>
              <a:rPr lang="fr-FR" dirty="0"/>
              <a:t> design </a:t>
            </a:r>
            <a:r>
              <a:rPr lang="fr-FR" dirty="0" err="1"/>
              <a:t>creation</a:t>
            </a:r>
            <a:r>
              <a:rPr lang="fr-FR" dirty="0"/>
              <a:t>.</a:t>
            </a:r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727" y="1702212"/>
            <a:ext cx="5900660" cy="369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865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IMPACT ON THE MANUFACTURING WORK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84909" y="1659370"/>
            <a:ext cx="4772891" cy="4351338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fr-FR" dirty="0" smtClean="0"/>
              <a:t>Ford </a:t>
            </a:r>
            <a:r>
              <a:rPr lang="fr-FR" dirty="0" err="1"/>
              <a:t>virtual</a:t>
            </a:r>
            <a:r>
              <a:rPr lang="fr-FR" dirty="0"/>
              <a:t> </a:t>
            </a:r>
            <a:r>
              <a:rPr lang="fr-FR" dirty="0" err="1"/>
              <a:t>manufacturing</a:t>
            </a:r>
            <a:r>
              <a:rPr lang="fr-FR" dirty="0"/>
              <a:t> experts focus on </a:t>
            </a:r>
            <a:r>
              <a:rPr lang="fr-FR" dirty="0" err="1"/>
              <a:t>two</a:t>
            </a:r>
            <a:r>
              <a:rPr lang="fr-FR" dirty="0"/>
              <a:t> key areas – design </a:t>
            </a:r>
            <a:r>
              <a:rPr lang="fr-FR" dirty="0" err="1"/>
              <a:t>feasibility</a:t>
            </a:r>
            <a:r>
              <a:rPr lang="fr-FR" dirty="0"/>
              <a:t> and the </a:t>
            </a:r>
            <a:r>
              <a:rPr lang="fr-FR" dirty="0" err="1"/>
              <a:t>safety</a:t>
            </a:r>
            <a:r>
              <a:rPr lang="fr-FR" dirty="0"/>
              <a:t> of </a:t>
            </a:r>
            <a:r>
              <a:rPr lang="fr-FR" dirty="0" err="1"/>
              <a:t>employees</a:t>
            </a:r>
            <a:r>
              <a:rPr lang="fr-FR" dirty="0"/>
              <a:t> on the production line</a:t>
            </a:r>
            <a:r>
              <a:rPr lang="fr-FR" dirty="0" smtClean="0"/>
              <a:t>.</a:t>
            </a:r>
          </a:p>
          <a:p>
            <a:pPr>
              <a:buFont typeface="Wingdings" charset="2"/>
              <a:buChar char="§"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/>
              <a:t>Virtual Reality </a:t>
            </a:r>
            <a:r>
              <a:rPr lang="fr-FR" dirty="0" err="1"/>
              <a:t>Improves</a:t>
            </a:r>
            <a:r>
              <a:rPr lang="fr-FR" dirty="0"/>
              <a:t> </a:t>
            </a:r>
            <a:r>
              <a:rPr lang="fr-FR" dirty="0" err="1"/>
              <a:t>Ergonomics</a:t>
            </a:r>
            <a:r>
              <a:rPr lang="fr-FR" dirty="0"/>
              <a:t> at </a:t>
            </a:r>
            <a:r>
              <a:rPr lang="fr-FR" dirty="0" smtClean="0"/>
              <a:t>Ford. 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276" y="1631660"/>
            <a:ext cx="6102341" cy="372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2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401782" y="660616"/>
            <a:ext cx="1096587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dirty="0" smtClean="0"/>
              <a:t>Apple : </a:t>
            </a:r>
            <a:r>
              <a:rPr lang="fr-FR" dirty="0"/>
              <a:t>A</a:t>
            </a:r>
            <a:r>
              <a:rPr lang="fr-FR" dirty="0" smtClean="0"/>
              <a:t>cquisitions </a:t>
            </a:r>
            <a:r>
              <a:rPr lang="fr-FR" dirty="0" err="1"/>
              <a:t>like</a:t>
            </a:r>
            <a:r>
              <a:rPr lang="fr-FR" dirty="0"/>
              <a:t> </a:t>
            </a:r>
            <a:r>
              <a:rPr lang="fr-FR" dirty="0" err="1"/>
              <a:t>Primesense</a:t>
            </a:r>
            <a:r>
              <a:rPr lang="fr-FR" dirty="0"/>
              <a:t>, </a:t>
            </a:r>
            <a:r>
              <a:rPr lang="fr-FR" dirty="0" smtClean="0"/>
              <a:t> </a:t>
            </a:r>
            <a:r>
              <a:rPr lang="fr-FR" dirty="0" err="1" smtClean="0"/>
              <a:t>Metiao</a:t>
            </a:r>
            <a:r>
              <a:rPr lang="fr-FR" dirty="0" smtClean="0"/>
              <a:t>, and </a:t>
            </a:r>
            <a:r>
              <a:rPr lang="fr-FR" dirty="0" err="1" smtClean="0"/>
              <a:t>FaceShift</a:t>
            </a:r>
            <a:r>
              <a:rPr lang="fr-FR" dirty="0"/>
              <a:t> and a </a:t>
            </a:r>
            <a:r>
              <a:rPr lang="fr-FR" dirty="0" err="1"/>
              <a:t>number</a:t>
            </a:r>
            <a:r>
              <a:rPr lang="fr-FR" dirty="0"/>
              <a:t> of </a:t>
            </a:r>
            <a:r>
              <a:rPr lang="fr-FR" dirty="0" err="1" smtClean="0"/>
              <a:t>recent</a:t>
            </a:r>
            <a:r>
              <a:rPr lang="fr-FR" dirty="0" smtClean="0"/>
              <a:t> patent </a:t>
            </a:r>
            <a:r>
              <a:rPr lang="fr-FR" dirty="0" err="1" smtClean="0"/>
              <a:t>filings</a:t>
            </a:r>
            <a:r>
              <a:rPr lang="fr-FR" u="sng" dirty="0" smtClean="0"/>
              <a:t>. </a:t>
            </a:r>
          </a:p>
          <a:p>
            <a:pPr marL="285750" indent="-285750">
              <a:buFont typeface="Wingdings" charset="2"/>
              <a:buChar char="§"/>
            </a:pPr>
            <a:endParaRPr lang="fr-FR" u="sng" dirty="0" smtClean="0"/>
          </a:p>
          <a:p>
            <a:pPr marL="285750" indent="-285750">
              <a:buFont typeface="Wingdings" charset="2"/>
              <a:buChar char="§"/>
            </a:pPr>
            <a:r>
              <a:rPr lang="fr-FR" dirty="0" smtClean="0"/>
              <a:t>Samsung : </a:t>
            </a:r>
            <a:r>
              <a:rPr lang="fr-FR" dirty="0" err="1"/>
              <a:t>P</a:t>
            </a:r>
            <a:r>
              <a:rPr lang="fr-FR" dirty="0" err="1" smtClean="0"/>
              <a:t>artnership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Oculus, free </a:t>
            </a:r>
            <a:r>
              <a:rPr lang="fr-FR" dirty="0" err="1" smtClean="0"/>
              <a:t>Gear</a:t>
            </a:r>
            <a:r>
              <a:rPr lang="fr-FR" dirty="0" smtClean="0"/>
              <a:t> VR (Oculus)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pre-order</a:t>
            </a:r>
            <a:r>
              <a:rPr lang="fr-FR" dirty="0"/>
              <a:t> of a </a:t>
            </a:r>
            <a:r>
              <a:rPr lang="fr-FR" dirty="0" err="1"/>
              <a:t>Galaxy</a:t>
            </a:r>
            <a:r>
              <a:rPr lang="fr-FR" dirty="0"/>
              <a:t> S7 and S7 </a:t>
            </a:r>
            <a:r>
              <a:rPr lang="fr-FR" dirty="0" err="1" smtClean="0"/>
              <a:t>edge</a:t>
            </a:r>
            <a:r>
              <a:rPr lang="fr-FR" dirty="0" smtClean="0"/>
              <a:t>.</a:t>
            </a:r>
          </a:p>
          <a:p>
            <a:pPr marL="285750" indent="-285750">
              <a:buFont typeface="Wingdings" charset="2"/>
              <a:buChar char="§"/>
            </a:pPr>
            <a:endParaRPr lang="fr-FR" dirty="0" smtClean="0"/>
          </a:p>
          <a:p>
            <a:pPr marL="285750" indent="-285750">
              <a:buFont typeface="Wingdings" charset="2"/>
              <a:buChar char="§"/>
            </a:pPr>
            <a:r>
              <a:rPr lang="fr-FR" dirty="0" smtClean="0"/>
              <a:t>Microsoft: </a:t>
            </a:r>
            <a:r>
              <a:rPr lang="fr-FR" dirty="0" err="1" smtClean="0"/>
              <a:t>Unveiled</a:t>
            </a:r>
            <a:r>
              <a:rPr lang="fr-FR" dirty="0" smtClean="0"/>
              <a:t> the Microsoft </a:t>
            </a:r>
            <a:r>
              <a:rPr lang="fr-FR" dirty="0" err="1" smtClean="0"/>
              <a:t>Hololens</a:t>
            </a:r>
            <a:r>
              <a:rPr lang="fr-FR" dirty="0"/>
              <a:t>,</a:t>
            </a:r>
            <a:r>
              <a:rPr lang="fr-FR" dirty="0" smtClean="0"/>
              <a:t> a </a:t>
            </a:r>
            <a:r>
              <a:rPr lang="fr-FR" dirty="0"/>
              <a:t>self-</a:t>
            </a:r>
            <a:r>
              <a:rPr lang="fr-FR" dirty="0" err="1"/>
              <a:t>contained</a:t>
            </a:r>
            <a:r>
              <a:rPr lang="fr-FR" dirty="0"/>
              <a:t> </a:t>
            </a:r>
            <a:r>
              <a:rPr lang="fr-FR" dirty="0" err="1"/>
              <a:t>Augmented</a:t>
            </a:r>
            <a:r>
              <a:rPr lang="fr-FR" dirty="0"/>
              <a:t> Reality </a:t>
            </a:r>
            <a:r>
              <a:rPr lang="fr-FR" dirty="0" err="1" smtClean="0"/>
              <a:t>headset</a:t>
            </a:r>
            <a:r>
              <a:rPr lang="fr-FR" dirty="0" smtClean="0"/>
              <a:t> + Xbox and Oculus </a:t>
            </a:r>
            <a:r>
              <a:rPr lang="fr-FR" dirty="0" err="1" smtClean="0"/>
              <a:t>partnership</a:t>
            </a:r>
            <a:r>
              <a:rPr lang="fr-FR" dirty="0" smtClean="0"/>
              <a:t>.</a:t>
            </a:r>
          </a:p>
          <a:p>
            <a:endParaRPr lang="fr-FR" dirty="0" smtClean="0"/>
          </a:p>
          <a:p>
            <a:pPr marL="285750" indent="-285750">
              <a:buFont typeface="Wingdings" charset="2"/>
              <a:buChar char="§"/>
            </a:pPr>
            <a:r>
              <a:rPr lang="fr-FR" dirty="0" smtClean="0"/>
              <a:t>Google : </a:t>
            </a:r>
            <a:r>
              <a:rPr lang="fr-FR" dirty="0" err="1" smtClean="0"/>
              <a:t>Cardboard</a:t>
            </a:r>
            <a:r>
              <a:rPr lang="fr-FR" dirty="0" smtClean="0"/>
              <a:t> </a:t>
            </a:r>
            <a:r>
              <a:rPr lang="fr-FR" dirty="0" err="1" smtClean="0"/>
              <a:t>wide</a:t>
            </a:r>
            <a:r>
              <a:rPr lang="fr-FR" dirty="0" smtClean="0"/>
              <a:t> </a:t>
            </a:r>
            <a:r>
              <a:rPr lang="fr-FR" dirty="0"/>
              <a:t>distribution of basic </a:t>
            </a:r>
            <a:r>
              <a:rPr lang="fr-FR" dirty="0" smtClean="0"/>
              <a:t>VR + </a:t>
            </a:r>
            <a:r>
              <a:rPr lang="fr-FR" dirty="0" err="1" smtClean="0"/>
              <a:t>Google’s</a:t>
            </a:r>
            <a:r>
              <a:rPr lang="fr-FR" dirty="0" smtClean="0"/>
              <a:t> </a:t>
            </a:r>
            <a:r>
              <a:rPr lang="fr-FR" dirty="0"/>
              <a:t>Project Tango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/>
              <a:t>power the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generation</a:t>
            </a:r>
            <a:r>
              <a:rPr lang="fr-FR" dirty="0"/>
              <a:t> of mobile VR </a:t>
            </a:r>
            <a:r>
              <a:rPr lang="fr-FR" dirty="0" err="1" smtClean="0"/>
              <a:t>experiences</a:t>
            </a:r>
            <a:r>
              <a:rPr lang="fr-FR" dirty="0"/>
              <a:t> </a:t>
            </a:r>
            <a:r>
              <a:rPr lang="fr-FR" dirty="0" smtClean="0"/>
              <a:t>+ Google </a:t>
            </a:r>
            <a:r>
              <a:rPr lang="fr-FR" dirty="0" err="1" smtClean="0"/>
              <a:t>investment</a:t>
            </a:r>
            <a:r>
              <a:rPr lang="fr-FR" dirty="0" smtClean="0"/>
              <a:t> in AR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Magic</a:t>
            </a:r>
            <a:r>
              <a:rPr lang="fr-FR" dirty="0" smtClean="0"/>
              <a:t> </a:t>
            </a:r>
            <a:r>
              <a:rPr lang="fr-FR" dirty="0" err="1" smtClean="0"/>
              <a:t>Leap</a:t>
            </a:r>
            <a:r>
              <a:rPr lang="fr-FR" dirty="0" smtClean="0"/>
              <a:t>. </a:t>
            </a:r>
          </a:p>
          <a:p>
            <a:pPr marL="285750" indent="-285750">
              <a:buFont typeface="Wingdings" charset="2"/>
              <a:buChar char="§"/>
            </a:pPr>
            <a:endParaRPr lang="fr-FR" dirty="0"/>
          </a:p>
          <a:p>
            <a:pPr marL="285750" indent="-285750">
              <a:buFont typeface="Wingdings" charset="2"/>
              <a:buChar char="§"/>
            </a:pPr>
            <a:r>
              <a:rPr lang="fr-FR" dirty="0" smtClean="0"/>
              <a:t>IBM : </a:t>
            </a:r>
            <a:r>
              <a:rPr lang="fr-FR" dirty="0" err="1"/>
              <a:t>IBM’s</a:t>
            </a:r>
            <a:r>
              <a:rPr lang="fr-FR" dirty="0"/>
              <a:t> cloud-</a:t>
            </a:r>
            <a:r>
              <a:rPr lang="fr-FR" dirty="0" err="1"/>
              <a:t>based</a:t>
            </a:r>
            <a:r>
              <a:rPr lang="fr-FR" dirty="0"/>
              <a:t> Watson </a:t>
            </a:r>
            <a:r>
              <a:rPr lang="fr-FR" dirty="0" err="1"/>
              <a:t>platform</a:t>
            </a:r>
            <a:r>
              <a:rPr lang="fr-FR" dirty="0"/>
              <a:t>, one of 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advanced</a:t>
            </a:r>
            <a:r>
              <a:rPr lang="fr-FR" dirty="0"/>
              <a:t> </a:t>
            </a:r>
            <a:r>
              <a:rPr lang="fr-FR" dirty="0" err="1"/>
              <a:t>artificial</a:t>
            </a:r>
            <a:r>
              <a:rPr lang="fr-FR" dirty="0"/>
              <a:t> intelligences in the world, </a:t>
            </a:r>
            <a:r>
              <a:rPr lang="fr-FR" dirty="0" err="1"/>
              <a:t>is</a:t>
            </a:r>
            <a:r>
              <a:rPr lang="fr-FR" dirty="0"/>
              <a:t> </a:t>
            </a:r>
            <a:r>
              <a:rPr lang="fr-FR" dirty="0" err="1" smtClean="0"/>
              <a:t>beginning</a:t>
            </a:r>
            <a:r>
              <a:rPr lang="fr-FR" dirty="0" smtClean="0"/>
              <a:t> to power VR </a:t>
            </a:r>
            <a:r>
              <a:rPr lang="fr-FR" dirty="0" err="1" smtClean="0"/>
              <a:t>experiences</a:t>
            </a:r>
            <a:r>
              <a:rPr lang="fr-FR" dirty="0" smtClean="0"/>
              <a:t>. </a:t>
            </a:r>
          </a:p>
          <a:p>
            <a:pPr marL="285750" indent="-285750">
              <a:buFont typeface="Wingdings" charset="2"/>
              <a:buChar char="§"/>
            </a:pPr>
            <a:endParaRPr lang="fr-FR" dirty="0" smtClean="0"/>
          </a:p>
          <a:p>
            <a:pPr marL="285750" indent="-285750">
              <a:buFont typeface="Wingdings" charset="2"/>
              <a:buChar char="§"/>
            </a:pPr>
            <a:r>
              <a:rPr lang="fr-FR" dirty="0" smtClean="0"/>
              <a:t>Intel : </a:t>
            </a:r>
            <a:r>
              <a:rPr lang="fr-FR" dirty="0" err="1" smtClean="0"/>
              <a:t>Realease</a:t>
            </a:r>
            <a:r>
              <a:rPr lang="fr-FR" dirty="0" smtClean="0"/>
              <a:t> of a </a:t>
            </a:r>
            <a:r>
              <a:rPr lang="fr-FR" dirty="0" err="1" smtClean="0"/>
              <a:t>developer</a:t>
            </a:r>
            <a:r>
              <a:rPr lang="fr-FR" dirty="0" smtClean="0"/>
              <a:t> kit phones </a:t>
            </a:r>
            <a:r>
              <a:rPr lang="fr-FR" dirty="0" err="1" smtClean="0"/>
              <a:t>powered</a:t>
            </a:r>
            <a:r>
              <a:rPr lang="fr-FR" dirty="0" smtClean="0"/>
              <a:t> </a:t>
            </a:r>
            <a:r>
              <a:rPr lang="fr-FR" dirty="0"/>
              <a:t>by </a:t>
            </a:r>
            <a:r>
              <a:rPr lang="fr-FR" dirty="0" err="1"/>
              <a:t>RealSense</a:t>
            </a:r>
            <a:r>
              <a:rPr lang="fr-FR" dirty="0"/>
              <a:t> </a:t>
            </a:r>
            <a:r>
              <a:rPr lang="fr-FR" dirty="0" err="1"/>
              <a:t>technology</a:t>
            </a:r>
            <a:r>
              <a:rPr lang="fr-FR" dirty="0"/>
              <a:t> and </a:t>
            </a:r>
            <a:r>
              <a:rPr lang="fr-FR" dirty="0" err="1"/>
              <a:t>Google’s</a:t>
            </a:r>
            <a:r>
              <a:rPr lang="fr-FR" dirty="0"/>
              <a:t> </a:t>
            </a:r>
            <a:r>
              <a:rPr lang="fr-FR" dirty="0" smtClean="0"/>
              <a:t>Project. </a:t>
            </a:r>
          </a:p>
          <a:p>
            <a:pPr marL="285750" indent="-285750">
              <a:buFont typeface="Wingdings" charset="2"/>
              <a:buChar char="§"/>
            </a:pPr>
            <a:endParaRPr lang="fr-FR" dirty="0" smtClean="0"/>
          </a:p>
          <a:p>
            <a:pPr marL="285750" indent="-285750">
              <a:buFont typeface="Wingdings" charset="2"/>
              <a:buChar char="§"/>
            </a:pPr>
            <a:r>
              <a:rPr lang="fr-FR" dirty="0" smtClean="0"/>
              <a:t>HP : </a:t>
            </a:r>
            <a:r>
              <a:rPr lang="fr-FR" dirty="0"/>
              <a:t>T</a:t>
            </a:r>
            <a:r>
              <a:rPr lang="fr-FR" dirty="0" smtClean="0"/>
              <a:t>he </a:t>
            </a:r>
            <a:r>
              <a:rPr lang="fr-FR" dirty="0" err="1"/>
              <a:t>company</a:t>
            </a:r>
            <a:r>
              <a:rPr lang="fr-FR" dirty="0"/>
              <a:t> </a:t>
            </a:r>
            <a:r>
              <a:rPr lang="fr-FR" dirty="0" smtClean="0"/>
              <a:t>has </a:t>
            </a:r>
            <a:r>
              <a:rPr lang="fr-FR" dirty="0" err="1" smtClean="0"/>
              <a:t>created</a:t>
            </a:r>
            <a:r>
              <a:rPr lang="fr-FR" dirty="0" smtClean="0"/>
              <a:t> a $999 VR </a:t>
            </a:r>
            <a:r>
              <a:rPr lang="fr-FR" dirty="0" err="1" smtClean="0"/>
              <a:t>Ready</a:t>
            </a:r>
            <a:r>
              <a:rPr lang="fr-FR" dirty="0" smtClean="0"/>
              <a:t>.</a:t>
            </a:r>
          </a:p>
          <a:p>
            <a:pPr marL="285750" indent="-285750">
              <a:buFont typeface="Wingdings" charset="2"/>
              <a:buChar char="§"/>
            </a:pPr>
            <a:endParaRPr lang="fr-FR" dirty="0"/>
          </a:p>
          <a:p>
            <a:pPr marL="285750" indent="-285750">
              <a:buFont typeface="Wingdings" charset="2"/>
              <a:buChar char="§"/>
            </a:pPr>
            <a:r>
              <a:rPr lang="fr-FR" dirty="0" err="1" smtClean="0"/>
              <a:t>Foxconn</a:t>
            </a:r>
            <a:r>
              <a:rPr lang="fr-FR" dirty="0" smtClean="0"/>
              <a:t>: </a:t>
            </a:r>
            <a:r>
              <a:rPr lang="fr-FR" dirty="0" err="1" smtClean="0"/>
              <a:t>Manufacturing</a:t>
            </a:r>
            <a:r>
              <a:rPr lang="fr-FR" dirty="0" smtClean="0"/>
              <a:t> high </a:t>
            </a:r>
            <a:r>
              <a:rPr lang="fr-FR" dirty="0"/>
              <a:t>performance OLED </a:t>
            </a:r>
            <a:r>
              <a:rPr lang="fr-FR" dirty="0" err="1"/>
              <a:t>screens</a:t>
            </a:r>
            <a:r>
              <a:rPr lang="fr-FR" dirty="0"/>
              <a:t> – the type </a:t>
            </a:r>
            <a:r>
              <a:rPr lang="fr-FR" dirty="0" err="1"/>
              <a:t>needed</a:t>
            </a:r>
            <a:r>
              <a:rPr lang="fr-FR" dirty="0"/>
              <a:t> for </a:t>
            </a:r>
            <a:r>
              <a:rPr lang="fr-FR" dirty="0" err="1"/>
              <a:t>comfortable</a:t>
            </a:r>
            <a:r>
              <a:rPr lang="fr-FR" dirty="0"/>
              <a:t> VR </a:t>
            </a:r>
            <a:r>
              <a:rPr lang="fr-FR" dirty="0" err="1"/>
              <a:t>experiences</a:t>
            </a:r>
            <a:r>
              <a:rPr lang="fr-FR" dirty="0"/>
              <a:t> – to Apple phones in the future.</a:t>
            </a:r>
          </a:p>
        </p:txBody>
      </p:sp>
    </p:spTree>
    <p:extLst>
      <p:ext uri="{BB962C8B-B14F-4D97-AF65-F5344CB8AC3E}">
        <p14:creationId xmlns:p14="http://schemas.microsoft.com/office/powerpoint/2010/main" val="213050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791" y="1678487"/>
            <a:ext cx="5802333" cy="3558531"/>
          </a:xfrm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-1" y="0"/>
            <a:ext cx="12552219" cy="1325563"/>
          </a:xfrm>
        </p:spPr>
        <p:txBody>
          <a:bodyPr/>
          <a:lstStyle/>
          <a:p>
            <a:r>
              <a:rPr lang="fr-FR" dirty="0" smtClean="0"/>
              <a:t>IMPACT ON MANUFACTURING COLLABORATION 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87568" y="1678487"/>
            <a:ext cx="48768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fr-FR" sz="2400" dirty="0"/>
              <a:t>Microsoft </a:t>
            </a:r>
            <a:r>
              <a:rPr lang="fr-FR" sz="2400" dirty="0" err="1"/>
              <a:t>HoloLens</a:t>
            </a:r>
            <a:r>
              <a:rPr lang="fr-FR" sz="2400" dirty="0"/>
              <a:t> and Autodesk Fusion 360 are </a:t>
            </a:r>
            <a:r>
              <a:rPr lang="fr-FR" sz="2400" dirty="0" err="1"/>
              <a:t>helping</a:t>
            </a:r>
            <a:r>
              <a:rPr lang="fr-FR" sz="2400" dirty="0"/>
              <a:t> </a:t>
            </a:r>
            <a:r>
              <a:rPr lang="fr-FR" sz="2400" dirty="0" err="1"/>
              <a:t>improve</a:t>
            </a:r>
            <a:r>
              <a:rPr lang="fr-FR" sz="2400" dirty="0"/>
              <a:t> collaboration </a:t>
            </a:r>
            <a:r>
              <a:rPr lang="fr-FR" sz="2400" dirty="0" err="1"/>
              <a:t>across</a:t>
            </a:r>
            <a:r>
              <a:rPr lang="fr-FR" sz="2400" dirty="0"/>
              <a:t> the </a:t>
            </a:r>
            <a:r>
              <a:rPr lang="fr-FR" sz="2400" dirty="0" err="1"/>
              <a:t>product</a:t>
            </a:r>
            <a:r>
              <a:rPr lang="fr-FR" sz="2400" dirty="0"/>
              <a:t> </a:t>
            </a:r>
            <a:r>
              <a:rPr lang="fr-FR" sz="2400" dirty="0" err="1"/>
              <a:t>development</a:t>
            </a:r>
            <a:r>
              <a:rPr lang="fr-FR" sz="2400" dirty="0"/>
              <a:t> </a:t>
            </a:r>
            <a:r>
              <a:rPr lang="fr-FR" sz="2400" dirty="0" err="1" smtClean="0"/>
              <a:t>process</a:t>
            </a:r>
            <a:r>
              <a:rPr lang="fr-FR" sz="2400" dirty="0" smtClean="0"/>
              <a:t>. </a:t>
            </a:r>
          </a:p>
          <a:p>
            <a:pPr marL="342900" indent="-342900">
              <a:buFont typeface="Wingdings" charset="2"/>
              <a:buChar char="§"/>
            </a:pPr>
            <a:endParaRPr lang="fr-FR" sz="2400" dirty="0" smtClean="0"/>
          </a:p>
          <a:p>
            <a:pPr marL="342900" indent="-342900">
              <a:buFont typeface="Wingdings" charset="2"/>
              <a:buChar char="§"/>
            </a:pPr>
            <a:r>
              <a:rPr lang="fr-FR" sz="2400" dirty="0" err="1"/>
              <a:t>E</a:t>
            </a:r>
            <a:r>
              <a:rPr lang="fr-FR" sz="2400" dirty="0" err="1" smtClean="0"/>
              <a:t>nabling</a:t>
            </a:r>
            <a:r>
              <a:rPr lang="fr-FR" sz="2400" dirty="0" smtClean="0"/>
              <a:t> </a:t>
            </a:r>
            <a:r>
              <a:rPr lang="fr-FR" sz="2400" dirty="0" err="1"/>
              <a:t>engineers</a:t>
            </a:r>
            <a:r>
              <a:rPr lang="fr-FR" sz="2400" dirty="0"/>
              <a:t> and designers to </a:t>
            </a:r>
            <a:r>
              <a:rPr lang="fr-FR" sz="2400" dirty="0" err="1"/>
              <a:t>iterate</a:t>
            </a:r>
            <a:r>
              <a:rPr lang="fr-FR" sz="2400" dirty="0"/>
              <a:t> </a:t>
            </a:r>
            <a:r>
              <a:rPr lang="fr-FR" sz="2400" dirty="0" err="1"/>
              <a:t>together</a:t>
            </a:r>
            <a:r>
              <a:rPr lang="fr-FR" sz="2400" dirty="0"/>
              <a:t> in real-time.</a:t>
            </a:r>
          </a:p>
        </p:txBody>
      </p:sp>
    </p:spTree>
    <p:extLst>
      <p:ext uri="{BB962C8B-B14F-4D97-AF65-F5344CB8AC3E}">
        <p14:creationId xmlns:p14="http://schemas.microsoft.com/office/powerpoint/2010/main" val="4696470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1" y="0"/>
            <a:ext cx="12566073" cy="1325563"/>
          </a:xfrm>
        </p:spPr>
        <p:txBody>
          <a:bodyPr/>
          <a:lstStyle/>
          <a:p>
            <a:r>
              <a:rPr lang="fr-FR" dirty="0" smtClean="0"/>
              <a:t>IMPACT ON MANUFACTURING WORK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764" y="1045343"/>
            <a:ext cx="4619857" cy="2681389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78765" y="1670817"/>
            <a:ext cx="58657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2400" dirty="0"/>
              <a:t>In </a:t>
            </a:r>
            <a:r>
              <a:rPr lang="fr-FR" sz="2400" dirty="0" err="1" smtClean="0"/>
              <a:t>September</a:t>
            </a:r>
            <a:r>
              <a:rPr lang="fr-FR" sz="2400" dirty="0" smtClean="0"/>
              <a:t> 2016,</a:t>
            </a:r>
            <a:r>
              <a:rPr lang="fr-FR" sz="2400" dirty="0"/>
              <a:t> </a:t>
            </a:r>
            <a:r>
              <a:rPr lang="fr-FR" sz="2400" dirty="0" err="1" smtClean="0"/>
              <a:t>Keolis</a:t>
            </a:r>
            <a:r>
              <a:rPr lang="fr-FR" sz="2400" dirty="0" smtClean="0"/>
              <a:t> Commuter Services (</a:t>
            </a:r>
            <a:r>
              <a:rPr lang="fr-FR" sz="2400" dirty="0"/>
              <a:t>KCS), </a:t>
            </a:r>
            <a:r>
              <a:rPr lang="fr-FR" sz="2400" dirty="0" err="1"/>
              <a:t>which</a:t>
            </a:r>
            <a:r>
              <a:rPr lang="fr-FR" sz="2400" dirty="0"/>
              <a:t> </a:t>
            </a:r>
            <a:r>
              <a:rPr lang="fr-FR" sz="2400" dirty="0" err="1"/>
              <a:t>operates</a:t>
            </a:r>
            <a:r>
              <a:rPr lang="fr-FR" sz="2400" dirty="0"/>
              <a:t> the </a:t>
            </a:r>
            <a:r>
              <a:rPr lang="fr-FR" sz="2400" dirty="0" err="1"/>
              <a:t>Greater</a:t>
            </a:r>
            <a:r>
              <a:rPr lang="fr-FR" sz="2400" dirty="0"/>
              <a:t> Boston commuter rail system </a:t>
            </a:r>
            <a:r>
              <a:rPr lang="fr-FR" sz="2400" dirty="0" smtClean="0"/>
              <a:t>gave </a:t>
            </a:r>
            <a:r>
              <a:rPr lang="fr-FR" sz="2400" dirty="0"/>
              <a:t>AR smart glasses to </a:t>
            </a:r>
            <a:r>
              <a:rPr lang="fr-FR" sz="2400" dirty="0" err="1"/>
              <a:t>field</a:t>
            </a:r>
            <a:r>
              <a:rPr lang="fr-FR" sz="2400" dirty="0"/>
              <a:t> </a:t>
            </a:r>
            <a:r>
              <a:rPr lang="fr-FR" sz="2400" dirty="0" err="1" smtClean="0"/>
              <a:t>mechanics</a:t>
            </a:r>
            <a:r>
              <a:rPr lang="fr-FR" sz="2400" dirty="0" smtClean="0"/>
              <a:t>.</a:t>
            </a:r>
          </a:p>
          <a:p>
            <a:pPr marL="285750" indent="-285750">
              <a:buFont typeface="Wingdings" charset="2"/>
              <a:buChar char="§"/>
            </a:pPr>
            <a:endParaRPr lang="fr-FR" sz="2400" dirty="0" smtClean="0"/>
          </a:p>
          <a:p>
            <a:pPr marL="285750" indent="-285750">
              <a:buFont typeface="Wingdings" charset="2"/>
              <a:buChar char="§"/>
            </a:pPr>
            <a:r>
              <a:rPr lang="fr-FR" sz="2400" dirty="0" smtClean="0"/>
              <a:t> </a:t>
            </a:r>
            <a:r>
              <a:rPr lang="fr-FR" sz="2400" dirty="0" err="1" smtClean="0"/>
              <a:t>They</a:t>
            </a:r>
            <a:r>
              <a:rPr lang="fr-FR" sz="2400" dirty="0" smtClean="0"/>
              <a:t> </a:t>
            </a:r>
            <a:r>
              <a:rPr lang="fr-FR" sz="2400" dirty="0" err="1"/>
              <a:t>can</a:t>
            </a:r>
            <a:r>
              <a:rPr lang="fr-FR" sz="2400" dirty="0"/>
              <a:t> </a:t>
            </a:r>
            <a:r>
              <a:rPr lang="fr-FR" sz="2400" dirty="0" err="1"/>
              <a:t>communicate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expert </a:t>
            </a:r>
            <a:r>
              <a:rPr lang="fr-FR" sz="2400" dirty="0" err="1"/>
              <a:t>technicians</a:t>
            </a:r>
            <a:r>
              <a:rPr lang="fr-FR" sz="2400" dirty="0"/>
              <a:t> in </a:t>
            </a:r>
            <a:r>
              <a:rPr lang="fr-FR" sz="2400" dirty="0" err="1"/>
              <a:t>its</a:t>
            </a:r>
            <a:r>
              <a:rPr lang="fr-FR" sz="2400" dirty="0"/>
              <a:t> main maintenance </a:t>
            </a:r>
            <a:r>
              <a:rPr lang="fr-FR" sz="2400" dirty="0" err="1"/>
              <a:t>facility</a:t>
            </a:r>
            <a:r>
              <a:rPr lang="fr-FR" sz="2400" dirty="0"/>
              <a:t>. </a:t>
            </a:r>
            <a:endParaRPr lang="fr-FR" sz="2400" dirty="0" smtClean="0"/>
          </a:p>
          <a:p>
            <a:pPr marL="285750" indent="-285750">
              <a:buFont typeface="Wingdings" charset="2"/>
              <a:buChar char="§"/>
            </a:pPr>
            <a:endParaRPr lang="fr-FR" sz="2400" dirty="0" smtClean="0"/>
          </a:p>
          <a:p>
            <a:pPr marL="285750" indent="-285750">
              <a:buFont typeface="Wingdings" charset="2"/>
              <a:buChar char="§"/>
            </a:pPr>
            <a:r>
              <a:rPr lang="fr-FR" sz="2400" dirty="0" smtClean="0"/>
              <a:t>The </a:t>
            </a:r>
            <a:r>
              <a:rPr lang="fr-FR" sz="2400" dirty="0" err="1"/>
              <a:t>aim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to speed up train </a:t>
            </a:r>
            <a:r>
              <a:rPr lang="fr-FR" sz="2400" dirty="0" err="1"/>
              <a:t>repairs</a:t>
            </a:r>
            <a:r>
              <a:rPr lang="fr-FR" sz="2400" dirty="0"/>
              <a:t> and </a:t>
            </a:r>
            <a:r>
              <a:rPr lang="fr-FR" sz="2400" dirty="0" err="1"/>
              <a:t>reduce</a:t>
            </a:r>
            <a:r>
              <a:rPr lang="fr-FR" sz="2400" dirty="0"/>
              <a:t> the disruptions </a:t>
            </a:r>
            <a:r>
              <a:rPr lang="fr-FR" sz="2400" dirty="0" err="1"/>
              <a:t>they</a:t>
            </a:r>
            <a:r>
              <a:rPr lang="fr-FR" sz="2400" dirty="0"/>
              <a:t> cause.</a:t>
            </a:r>
          </a:p>
        </p:txBody>
      </p:sp>
      <p:pic>
        <p:nvPicPr>
          <p:cNvPr id="7" name="Image 6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765" y="3832799"/>
            <a:ext cx="4619857" cy="283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728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IMPACT ON COLLABORATIVE WORK  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32" y="1191708"/>
            <a:ext cx="10147300" cy="1130300"/>
          </a:xfrm>
        </p:spPr>
      </p:pic>
      <p:sp>
        <p:nvSpPr>
          <p:cNvPr id="8" name="ZoneTexte 7"/>
          <p:cNvSpPr txBox="1"/>
          <p:nvPr/>
        </p:nvSpPr>
        <p:spPr>
          <a:xfrm>
            <a:off x="509732" y="2517271"/>
            <a:ext cx="54615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2400" dirty="0"/>
              <a:t>Microsoft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working</a:t>
            </a:r>
            <a:r>
              <a:rPr lang="fr-FR" sz="2400" dirty="0"/>
              <a:t> on a new </a:t>
            </a:r>
            <a:r>
              <a:rPr lang="fr-FR" sz="2400" dirty="0" err="1"/>
              <a:t>project</a:t>
            </a:r>
            <a:r>
              <a:rPr lang="fr-FR" sz="2400" dirty="0"/>
              <a:t> </a:t>
            </a:r>
            <a:r>
              <a:rPr lang="fr-FR" sz="2400" dirty="0" err="1"/>
              <a:t>that</a:t>
            </a:r>
            <a:r>
              <a:rPr lang="fr-FR" sz="2400" dirty="0"/>
              <a:t> </a:t>
            </a:r>
            <a:r>
              <a:rPr lang="fr-FR" sz="2400" dirty="0" err="1"/>
              <a:t>would</a:t>
            </a:r>
            <a:r>
              <a:rPr lang="fr-FR" sz="2400" dirty="0"/>
              <a:t> </a:t>
            </a:r>
            <a:r>
              <a:rPr lang="fr-FR" sz="2400" dirty="0" err="1"/>
              <a:t>transform</a:t>
            </a:r>
            <a:r>
              <a:rPr lang="fr-FR" sz="2400" dirty="0"/>
              <a:t> the </a:t>
            </a:r>
            <a:r>
              <a:rPr lang="fr-FR" sz="2400" dirty="0" err="1"/>
              <a:t>way</a:t>
            </a:r>
            <a:r>
              <a:rPr lang="fr-FR" sz="2400" dirty="0"/>
              <a:t> </a:t>
            </a:r>
            <a:r>
              <a:rPr lang="fr-FR" sz="2400" dirty="0" err="1"/>
              <a:t>we</a:t>
            </a:r>
            <a:r>
              <a:rPr lang="fr-FR" sz="2400" dirty="0"/>
              <a:t> </a:t>
            </a:r>
            <a:r>
              <a:rPr lang="fr-FR" sz="2400" dirty="0" err="1"/>
              <a:t>video</a:t>
            </a:r>
            <a:r>
              <a:rPr lang="fr-FR" sz="2400" dirty="0"/>
              <a:t> chat </a:t>
            </a:r>
            <a:r>
              <a:rPr lang="fr-FR" sz="2400" dirty="0" err="1"/>
              <a:t>with</a:t>
            </a:r>
            <a:r>
              <a:rPr lang="fr-FR" sz="2400" dirty="0"/>
              <a:t> people</a:t>
            </a:r>
            <a:r>
              <a:rPr lang="fr-FR" sz="2400" dirty="0" smtClean="0"/>
              <a:t>.</a:t>
            </a:r>
          </a:p>
          <a:p>
            <a:pPr marL="285750" indent="-285750">
              <a:buFont typeface="Wingdings" charset="2"/>
              <a:buChar char="§"/>
            </a:pPr>
            <a:endParaRPr lang="fr-FR" sz="2400" dirty="0"/>
          </a:p>
          <a:p>
            <a:pPr marL="285750" indent="-285750">
              <a:buFont typeface="Wingdings" charset="2"/>
              <a:buChar char="§"/>
            </a:pPr>
            <a:r>
              <a:rPr lang="fr-FR" sz="2400" dirty="0"/>
              <a:t>Microsoft </a:t>
            </a:r>
            <a:r>
              <a:rPr lang="fr-FR" sz="2400" dirty="0" err="1"/>
              <a:t>Research's</a:t>
            </a:r>
            <a:r>
              <a:rPr lang="fr-FR" sz="2400" dirty="0"/>
              <a:t> new </a:t>
            </a:r>
            <a:r>
              <a:rPr lang="fr-FR" sz="2400" dirty="0" err="1"/>
              <a:t>augmented</a:t>
            </a:r>
            <a:r>
              <a:rPr lang="fr-FR" sz="2400" dirty="0"/>
              <a:t> reality system </a:t>
            </a:r>
            <a:r>
              <a:rPr lang="fr-FR" sz="2400" dirty="0" err="1"/>
              <a:t>called</a:t>
            </a:r>
            <a:r>
              <a:rPr lang="fr-FR" sz="2400" dirty="0"/>
              <a:t> Room2Room </a:t>
            </a:r>
            <a:r>
              <a:rPr lang="fr-FR" sz="2400" dirty="0" err="1"/>
              <a:t>projects</a:t>
            </a:r>
            <a:r>
              <a:rPr lang="fr-FR" sz="2400" dirty="0"/>
              <a:t> a </a:t>
            </a:r>
            <a:r>
              <a:rPr lang="fr-FR" sz="2400" dirty="0" err="1"/>
              <a:t>person</a:t>
            </a:r>
            <a:r>
              <a:rPr lang="fr-FR" sz="2400" dirty="0"/>
              <a:t> </a:t>
            </a:r>
            <a:r>
              <a:rPr lang="fr-FR" sz="2400" dirty="0" err="1"/>
              <a:t>into</a:t>
            </a:r>
            <a:r>
              <a:rPr lang="fr-FR" sz="2400" dirty="0"/>
              <a:t> a room </a:t>
            </a:r>
            <a:r>
              <a:rPr lang="fr-FR" sz="2400" dirty="0" err="1"/>
              <a:t>hologram</a:t>
            </a:r>
            <a:r>
              <a:rPr lang="fr-FR" sz="2400" dirty="0"/>
              <a:t>-style, </a:t>
            </a:r>
            <a:r>
              <a:rPr lang="fr-FR" sz="2400" dirty="0" err="1"/>
              <a:t>so</a:t>
            </a:r>
            <a:r>
              <a:rPr lang="fr-FR" sz="2400" dirty="0"/>
              <a:t> </a:t>
            </a:r>
            <a:r>
              <a:rPr lang="fr-FR" sz="2400" dirty="0" err="1"/>
              <a:t>that</a:t>
            </a:r>
            <a:r>
              <a:rPr lang="fr-FR" sz="2400" dirty="0"/>
              <a:t> </a:t>
            </a:r>
            <a:r>
              <a:rPr lang="fr-FR" sz="2400" dirty="0" err="1"/>
              <a:t>they</a:t>
            </a:r>
            <a:r>
              <a:rPr lang="fr-FR" sz="2400" dirty="0"/>
              <a:t> </a:t>
            </a:r>
            <a:r>
              <a:rPr lang="fr-FR" sz="2400" dirty="0" err="1"/>
              <a:t>appear</a:t>
            </a:r>
            <a:r>
              <a:rPr lang="fr-FR" sz="2400" dirty="0"/>
              <a:t> to </a:t>
            </a:r>
            <a:r>
              <a:rPr lang="fr-FR" sz="2400" dirty="0" err="1"/>
              <a:t>be</a:t>
            </a:r>
            <a:r>
              <a:rPr lang="fr-FR" sz="2400" dirty="0"/>
              <a:t> </a:t>
            </a:r>
            <a:r>
              <a:rPr lang="fr-FR" sz="2400" dirty="0" err="1"/>
              <a:t>sitting</a:t>
            </a:r>
            <a:r>
              <a:rPr lang="fr-FR" sz="2400" dirty="0"/>
              <a:t> in a chair </a:t>
            </a:r>
            <a:r>
              <a:rPr lang="fr-FR" sz="2400" dirty="0" err="1"/>
              <a:t>across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the </a:t>
            </a:r>
            <a:r>
              <a:rPr lang="fr-FR" sz="2400" dirty="0" err="1"/>
              <a:t>person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 err="1"/>
              <a:t>who</a:t>
            </a:r>
            <a:r>
              <a:rPr lang="fr-FR" sz="2400" dirty="0"/>
              <a:t>, </a:t>
            </a:r>
            <a:r>
              <a:rPr lang="fr-FR" sz="2400" dirty="0" err="1"/>
              <a:t>they're</a:t>
            </a:r>
            <a:r>
              <a:rPr lang="fr-FR" sz="2400" dirty="0"/>
              <a:t> </a:t>
            </a:r>
            <a:r>
              <a:rPr lang="fr-FR" sz="2400" dirty="0" err="1"/>
              <a:t>speaking</a:t>
            </a:r>
            <a:r>
              <a:rPr lang="fr-FR" sz="2400" dirty="0" smtClean="0"/>
              <a:t>.</a:t>
            </a:r>
            <a:endParaRPr lang="fr-FR" sz="2400" dirty="0"/>
          </a:p>
        </p:txBody>
      </p:sp>
      <p:pic>
        <p:nvPicPr>
          <p:cNvPr id="9" name="Image 8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528" y="2683421"/>
            <a:ext cx="5605316" cy="345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538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fr-FR" dirty="0" smtClean="0"/>
              <a:t>IMPACT ON BUILDING CONSTRUCTION </a:t>
            </a:r>
            <a:endParaRPr lang="fr-FR" dirty="0"/>
          </a:p>
        </p:txBody>
      </p:sp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816" y="1907376"/>
            <a:ext cx="5366459" cy="3353023"/>
          </a:xfrm>
        </p:spPr>
      </p:pic>
      <p:pic>
        <p:nvPicPr>
          <p:cNvPr id="5" name="Image 4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5" y="1842074"/>
            <a:ext cx="5444308" cy="341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85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IMPACT ON DEFENSE </a:t>
            </a:r>
            <a:endParaRPr lang="fr-FR" dirty="0"/>
          </a:p>
        </p:txBody>
      </p:sp>
      <p:pic>
        <p:nvPicPr>
          <p:cNvPr id="6" name="Espace réservé du contenu 5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747" y="1753081"/>
            <a:ext cx="6050330" cy="3745009"/>
          </a:xfrm>
        </p:spPr>
      </p:pic>
      <p:pic>
        <p:nvPicPr>
          <p:cNvPr id="7" name="Image 6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78" y="1856653"/>
            <a:ext cx="5646369" cy="364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717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IMPACT ON EDUCATION  </a:t>
            </a:r>
            <a:endParaRPr lang="fr-FR" dirty="0"/>
          </a:p>
        </p:txBody>
      </p:sp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382" y="1944707"/>
            <a:ext cx="5424263" cy="3497965"/>
          </a:xfrm>
        </p:spPr>
      </p:pic>
      <p:pic>
        <p:nvPicPr>
          <p:cNvPr id="5" name="Image 4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63" y="2034030"/>
            <a:ext cx="5395936" cy="331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964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IMPACT ON EDUCATION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11729" y="1562389"/>
            <a:ext cx="5340926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§"/>
            </a:pPr>
            <a:r>
              <a:rPr lang="fr-FR" dirty="0" err="1"/>
              <a:t>zSpace</a:t>
            </a:r>
            <a:r>
              <a:rPr lang="fr-FR" dirty="0"/>
              <a:t> Inc. (</a:t>
            </a:r>
            <a:r>
              <a:rPr lang="fr-FR" dirty="0" err="1"/>
              <a:t>zspace.com</a:t>
            </a:r>
            <a:r>
              <a:rPr lang="fr-FR" dirty="0"/>
              <a:t>), a </a:t>
            </a:r>
            <a:r>
              <a:rPr lang="fr-FR" dirty="0" err="1"/>
              <a:t>leading-edge</a:t>
            </a:r>
            <a:r>
              <a:rPr lang="fr-FR" dirty="0"/>
              <a:t> </a:t>
            </a:r>
            <a:r>
              <a:rPr lang="fr-FR" dirty="0" err="1"/>
              <a:t>technology</a:t>
            </a:r>
            <a:r>
              <a:rPr lang="fr-FR" dirty="0"/>
              <a:t> </a:t>
            </a:r>
            <a:r>
              <a:rPr lang="fr-FR" dirty="0" err="1" smtClean="0"/>
              <a:t>company</a:t>
            </a:r>
            <a:r>
              <a:rPr lang="fr-FR" dirty="0"/>
              <a:t> </a:t>
            </a:r>
            <a:r>
              <a:rPr lang="fr-FR" dirty="0" err="1" smtClean="0"/>
              <a:t>launched</a:t>
            </a:r>
            <a:r>
              <a:rPr lang="fr-FR" dirty="0" smtClean="0"/>
              <a:t> </a:t>
            </a:r>
            <a:r>
              <a:rPr lang="fr-FR" dirty="0" err="1" smtClean="0"/>
              <a:t>its</a:t>
            </a:r>
            <a:r>
              <a:rPr lang="fr-FR" dirty="0" smtClean="0"/>
              <a:t> all-in-one </a:t>
            </a:r>
            <a:r>
              <a:rPr lang="fr-FR" dirty="0"/>
              <a:t>desktop </a:t>
            </a:r>
            <a:r>
              <a:rPr lang="fr-FR" dirty="0" err="1"/>
              <a:t>virtual</a:t>
            </a:r>
            <a:r>
              <a:rPr lang="fr-FR" dirty="0"/>
              <a:t> reality solution for </a:t>
            </a:r>
            <a:r>
              <a:rPr lang="fr-FR" dirty="0" err="1" smtClean="0"/>
              <a:t>education</a:t>
            </a:r>
            <a:r>
              <a:rPr lang="fr-FR" dirty="0" smtClean="0"/>
              <a:t>.</a:t>
            </a:r>
          </a:p>
          <a:p>
            <a:pPr>
              <a:buFont typeface="Wingdings" charset="2"/>
              <a:buChar char="§"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err="1" smtClean="0"/>
              <a:t>zSpace</a:t>
            </a:r>
            <a:r>
              <a:rPr lang="fr-FR" dirty="0" smtClean="0"/>
              <a:t> </a:t>
            </a:r>
            <a:r>
              <a:rPr lang="fr-FR" dirty="0"/>
              <a:t>for Education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streamlined</a:t>
            </a:r>
            <a:r>
              <a:rPr lang="fr-FR" dirty="0"/>
              <a:t> hardware and software solution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allows</a:t>
            </a:r>
            <a:r>
              <a:rPr lang="fr-FR" dirty="0"/>
              <a:t> </a:t>
            </a:r>
            <a:r>
              <a:rPr lang="fr-FR" dirty="0" err="1"/>
              <a:t>students</a:t>
            </a:r>
            <a:r>
              <a:rPr lang="fr-FR" dirty="0"/>
              <a:t> to </a:t>
            </a:r>
            <a:r>
              <a:rPr lang="fr-FR" dirty="0" err="1"/>
              <a:t>manipulate</a:t>
            </a:r>
            <a:r>
              <a:rPr lang="fr-FR" dirty="0"/>
              <a:t> </a:t>
            </a:r>
            <a:r>
              <a:rPr lang="fr-FR" dirty="0" err="1"/>
              <a:t>virtual</a:t>
            </a:r>
            <a:r>
              <a:rPr lang="fr-FR" dirty="0"/>
              <a:t>, 3D </a:t>
            </a:r>
            <a:r>
              <a:rPr lang="fr-FR" dirty="0" err="1"/>
              <a:t>objects</a:t>
            </a:r>
            <a:r>
              <a:rPr lang="fr-FR" dirty="0"/>
              <a:t> </a:t>
            </a:r>
            <a:r>
              <a:rPr lang="fr-FR" dirty="0" err="1"/>
              <a:t>ranging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human</a:t>
            </a:r>
            <a:r>
              <a:rPr lang="fr-FR" dirty="0"/>
              <a:t> </a:t>
            </a:r>
            <a:r>
              <a:rPr lang="fr-FR" dirty="0" err="1"/>
              <a:t>hearts</a:t>
            </a:r>
            <a:r>
              <a:rPr lang="fr-FR" dirty="0"/>
              <a:t> to </a:t>
            </a:r>
            <a:r>
              <a:rPr lang="fr-FR" dirty="0" err="1"/>
              <a:t>helicopters</a:t>
            </a:r>
            <a:r>
              <a:rPr lang="fr-FR" dirty="0"/>
              <a:t> to </a:t>
            </a:r>
            <a:r>
              <a:rPr lang="fr-FR" dirty="0" err="1"/>
              <a:t>learn</a:t>
            </a:r>
            <a:r>
              <a:rPr lang="fr-FR" dirty="0"/>
              <a:t> concepts </a:t>
            </a:r>
            <a:r>
              <a:rPr lang="fr-FR" dirty="0" err="1"/>
              <a:t>such</a:t>
            </a:r>
            <a:r>
              <a:rPr lang="fr-FR" dirty="0"/>
              <a:t> as math, </a:t>
            </a:r>
            <a:r>
              <a:rPr lang="fr-FR" dirty="0" err="1"/>
              <a:t>physics</a:t>
            </a:r>
            <a:r>
              <a:rPr lang="fr-FR" dirty="0"/>
              <a:t>, engineering and </a:t>
            </a:r>
            <a:r>
              <a:rPr lang="fr-FR" dirty="0" err="1"/>
              <a:t>biology</a:t>
            </a:r>
            <a:r>
              <a:rPr lang="fr-FR" dirty="0"/>
              <a:t>.</a:t>
            </a:r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031" y="1745671"/>
            <a:ext cx="5733380" cy="361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06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IMPACT ON HEALTH </a:t>
            </a:r>
            <a:endParaRPr lang="fr-FR" dirty="0"/>
          </a:p>
        </p:txBody>
      </p:sp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68" y="1442243"/>
            <a:ext cx="4870632" cy="2284628"/>
          </a:xfrm>
        </p:spPr>
      </p:pic>
      <p:sp>
        <p:nvSpPr>
          <p:cNvPr id="5" name="ZoneTexte 4"/>
          <p:cNvSpPr txBox="1"/>
          <p:nvPr/>
        </p:nvSpPr>
        <p:spPr>
          <a:xfrm>
            <a:off x="408709" y="3843551"/>
            <a:ext cx="48490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dirty="0" err="1" smtClean="0"/>
              <a:t>Brennan</a:t>
            </a:r>
            <a:r>
              <a:rPr lang="fr-FR" dirty="0" smtClean="0"/>
              <a:t> Spiegel </a:t>
            </a:r>
            <a:r>
              <a:rPr lang="fr-FR" dirty="0" err="1"/>
              <a:t>who</a:t>
            </a:r>
            <a:r>
              <a:rPr lang="fr-FR" dirty="0"/>
              <a:t> directs </a:t>
            </a:r>
            <a:r>
              <a:rPr lang="fr-FR" dirty="0" err="1"/>
              <a:t>health</a:t>
            </a:r>
            <a:r>
              <a:rPr lang="fr-FR" dirty="0"/>
              <a:t> services </a:t>
            </a:r>
            <a:r>
              <a:rPr lang="fr-FR" dirty="0" err="1"/>
              <a:t>research</a:t>
            </a:r>
            <a:r>
              <a:rPr lang="fr-FR" dirty="0"/>
              <a:t> at </a:t>
            </a:r>
            <a:r>
              <a:rPr lang="fr-FR" dirty="0" err="1"/>
              <a:t>Cedars-Sinai</a:t>
            </a:r>
            <a:r>
              <a:rPr lang="fr-FR" dirty="0"/>
              <a:t>, </a:t>
            </a:r>
            <a:r>
              <a:rPr lang="fr-FR" dirty="0" err="1"/>
              <a:t>says</a:t>
            </a:r>
            <a:r>
              <a:rPr lang="fr-FR" dirty="0"/>
              <a:t> </a:t>
            </a:r>
            <a:r>
              <a:rPr lang="fr-FR" dirty="0" err="1"/>
              <a:t>researchers</a:t>
            </a:r>
            <a:r>
              <a:rPr lang="fr-FR" dirty="0"/>
              <a:t> </a:t>
            </a:r>
            <a:r>
              <a:rPr lang="fr-FR" dirty="0" err="1"/>
              <a:t>found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20 minutes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virtual</a:t>
            </a:r>
            <a:r>
              <a:rPr lang="fr-FR" dirty="0"/>
              <a:t>-reality software </a:t>
            </a:r>
            <a:r>
              <a:rPr lang="fr-FR" dirty="0" err="1"/>
              <a:t>reduced</a:t>
            </a:r>
            <a:r>
              <a:rPr lang="fr-FR" dirty="0"/>
              <a:t> patients’ pain by 24 percent on </a:t>
            </a:r>
            <a:r>
              <a:rPr lang="fr-FR" dirty="0" err="1" smtClean="0"/>
              <a:t>average</a:t>
            </a:r>
            <a:r>
              <a:rPr lang="fr-FR" dirty="0" smtClean="0"/>
              <a:t>. </a:t>
            </a:r>
          </a:p>
          <a:p>
            <a:pPr marL="285750" indent="-285750">
              <a:buFont typeface="Wingdings" charset="2"/>
              <a:buChar char="§"/>
            </a:pPr>
            <a:endParaRPr lang="fr-FR" dirty="0" smtClean="0"/>
          </a:p>
          <a:p>
            <a:pPr marL="285750" indent="-285750">
              <a:buFont typeface="Wingdings" charset="2"/>
              <a:buChar char="§"/>
            </a:pPr>
            <a:r>
              <a:rPr lang="fr-FR" dirty="0" err="1"/>
              <a:t>B</a:t>
            </a:r>
            <a:r>
              <a:rPr lang="fr-FR" dirty="0" err="1" smtClean="0"/>
              <a:t>efore</a:t>
            </a:r>
            <a:r>
              <a:rPr lang="fr-FR" dirty="0" smtClean="0"/>
              <a:t> </a:t>
            </a:r>
            <a:r>
              <a:rPr lang="fr-FR" dirty="0" err="1"/>
              <a:t>using</a:t>
            </a:r>
            <a:r>
              <a:rPr lang="fr-FR" dirty="0"/>
              <a:t> VR the patients </a:t>
            </a:r>
            <a:r>
              <a:rPr lang="fr-FR" dirty="0" err="1"/>
              <a:t>had</a:t>
            </a:r>
            <a:r>
              <a:rPr lang="fr-FR" dirty="0"/>
              <a:t> a </a:t>
            </a:r>
            <a:r>
              <a:rPr lang="fr-FR" dirty="0" err="1"/>
              <a:t>mean</a:t>
            </a:r>
            <a:r>
              <a:rPr lang="fr-FR" dirty="0"/>
              <a:t> pain score of </a:t>
            </a:r>
            <a:r>
              <a:rPr lang="fr-FR" dirty="0" err="1"/>
              <a:t>roughly</a:t>
            </a:r>
            <a:r>
              <a:rPr lang="fr-FR" dirty="0"/>
              <a:t> 5.5 on a </a:t>
            </a:r>
            <a:r>
              <a:rPr lang="fr-FR" dirty="0" err="1"/>
              <a:t>zero</a:t>
            </a:r>
            <a:r>
              <a:rPr lang="fr-FR" dirty="0"/>
              <a:t> to 10 </a:t>
            </a:r>
            <a:r>
              <a:rPr lang="fr-FR" dirty="0" err="1"/>
              <a:t>scale</a:t>
            </a:r>
            <a:r>
              <a:rPr lang="fr-FR" dirty="0"/>
              <a:t>, </a:t>
            </a:r>
            <a:r>
              <a:rPr lang="fr-FR" dirty="0" err="1"/>
              <a:t>he</a:t>
            </a:r>
            <a:r>
              <a:rPr lang="fr-FR" dirty="0"/>
              <a:t> </a:t>
            </a:r>
            <a:r>
              <a:rPr lang="fr-FR" dirty="0" err="1"/>
              <a:t>says</a:t>
            </a:r>
            <a:r>
              <a:rPr lang="fr-FR" dirty="0"/>
              <a:t>, and </a:t>
            </a:r>
            <a:r>
              <a:rPr lang="fr-FR" dirty="0" err="1"/>
              <a:t>afterward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averaged</a:t>
            </a:r>
            <a:r>
              <a:rPr lang="fr-FR" dirty="0"/>
              <a:t> 4.</a:t>
            </a:r>
          </a:p>
        </p:txBody>
      </p:sp>
      <p:pic>
        <p:nvPicPr>
          <p:cNvPr id="6" name="Image 5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109" y="4133522"/>
            <a:ext cx="3987798" cy="2489316"/>
          </a:xfrm>
          <a:prstGeom prst="rect">
            <a:avLst/>
          </a:prstGeom>
        </p:spPr>
      </p:pic>
      <p:pic>
        <p:nvPicPr>
          <p:cNvPr id="7" name="Image 6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676" y="1406793"/>
            <a:ext cx="3961232" cy="243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0896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fr-FR" dirty="0" smtClean="0"/>
              <a:t>IMPACT ON ENTERTAINMENT &amp; CONTENT  </a:t>
            </a:r>
            <a:endParaRPr lang="fr-FR" dirty="0"/>
          </a:p>
        </p:txBody>
      </p:sp>
      <p:pic>
        <p:nvPicPr>
          <p:cNvPr id="6" name="Espace réservé du contenu 5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982" y="1057389"/>
            <a:ext cx="4308763" cy="2790683"/>
          </a:xfr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74" y="2661251"/>
            <a:ext cx="4033818" cy="237364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74" y="4665990"/>
            <a:ext cx="4033818" cy="1981548"/>
          </a:xfrm>
          <a:prstGeom prst="rect">
            <a:avLst/>
          </a:prstGeom>
        </p:spPr>
      </p:pic>
      <p:pic>
        <p:nvPicPr>
          <p:cNvPr id="10" name="Image 9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818" y="3945982"/>
            <a:ext cx="4258927" cy="273742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18" y="1057389"/>
            <a:ext cx="557561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142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WALKING ON MARCH </a:t>
            </a:r>
            <a:endParaRPr lang="fr-FR" dirty="0"/>
          </a:p>
        </p:txBody>
      </p:sp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209" y="1506970"/>
            <a:ext cx="7137909" cy="4351338"/>
          </a:xfrm>
        </p:spPr>
      </p:pic>
    </p:spTree>
    <p:extLst>
      <p:ext uri="{BB962C8B-B14F-4D97-AF65-F5344CB8AC3E}">
        <p14:creationId xmlns:p14="http://schemas.microsoft.com/office/powerpoint/2010/main" val="900558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FORECAST….2020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872" y="1063816"/>
            <a:ext cx="6399364" cy="2905375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886" y="4218980"/>
            <a:ext cx="4018999" cy="231622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037" y="4218980"/>
            <a:ext cx="2961163" cy="2316228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26277" y="1319245"/>
            <a:ext cx="447179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dirty="0"/>
              <a:t>AR </a:t>
            </a:r>
            <a:r>
              <a:rPr lang="fr-FR" dirty="0" smtClean="0"/>
              <a:t> </a:t>
            </a:r>
            <a:r>
              <a:rPr lang="fr-FR" dirty="0" err="1" smtClean="0"/>
              <a:t>forecast</a:t>
            </a:r>
            <a:r>
              <a:rPr lang="fr-FR" dirty="0"/>
              <a:t>:</a:t>
            </a:r>
            <a:r>
              <a:rPr lang="fr-FR" dirty="0" smtClean="0"/>
              <a:t> </a:t>
            </a:r>
            <a:r>
              <a:rPr lang="fr-FR" dirty="0"/>
              <a:t>$90 billion by 2020. </a:t>
            </a:r>
          </a:p>
          <a:p>
            <a:pPr marL="285750" indent="-285750">
              <a:buFont typeface="Wingdings" charset="2"/>
              <a:buChar char="§"/>
            </a:pPr>
            <a:r>
              <a:rPr lang="fr-FR" dirty="0" smtClean="0"/>
              <a:t>VR  </a:t>
            </a:r>
            <a:r>
              <a:rPr lang="fr-FR" dirty="0" err="1" smtClean="0"/>
              <a:t>forecast</a:t>
            </a:r>
            <a:r>
              <a:rPr lang="fr-FR" dirty="0" smtClean="0"/>
              <a:t> : $</a:t>
            </a:r>
            <a:r>
              <a:rPr lang="fr-FR" dirty="0"/>
              <a:t>30 </a:t>
            </a:r>
            <a:r>
              <a:rPr lang="fr-FR" dirty="0" smtClean="0"/>
              <a:t>billion by 2020.</a:t>
            </a:r>
          </a:p>
          <a:p>
            <a:pPr marL="285750" indent="-285750">
              <a:buFont typeface="Wingdings" charset="2"/>
              <a:buChar char="§"/>
            </a:pPr>
            <a:r>
              <a:rPr lang="fr-FR" dirty="0"/>
              <a:t>AR passing VR </a:t>
            </a:r>
            <a:r>
              <a:rPr lang="fr-FR" dirty="0" err="1"/>
              <a:t>from</a:t>
            </a:r>
            <a:r>
              <a:rPr lang="fr-FR" dirty="0"/>
              <a:t> 2018 to </a:t>
            </a:r>
            <a:r>
              <a:rPr lang="fr-FR" dirty="0" smtClean="0"/>
              <a:t>2019. </a:t>
            </a:r>
          </a:p>
          <a:p>
            <a:pPr marL="285750" indent="-285750">
              <a:buFont typeface="Wingdings" charset="2"/>
              <a:buChar char="§"/>
            </a:pPr>
            <a:endParaRPr lang="fr-FR" dirty="0" smtClean="0"/>
          </a:p>
          <a:p>
            <a:pPr marL="285750" indent="-285750">
              <a:buFont typeface="Wingdings" charset="2"/>
              <a:buChar char="§"/>
            </a:pPr>
            <a:r>
              <a:rPr lang="fr-FR" dirty="0"/>
              <a:t>VR </a:t>
            </a:r>
            <a:r>
              <a:rPr lang="fr-FR" dirty="0" err="1"/>
              <a:t>largely</a:t>
            </a:r>
            <a:r>
              <a:rPr lang="fr-FR" dirty="0"/>
              <a:t> </a:t>
            </a:r>
            <a:r>
              <a:rPr lang="fr-FR" dirty="0" err="1"/>
              <a:t>remains</a:t>
            </a:r>
            <a:r>
              <a:rPr lang="fr-FR" dirty="0"/>
              <a:t> an </a:t>
            </a:r>
            <a:r>
              <a:rPr lang="fr-FR" dirty="0" err="1"/>
              <a:t>entertainment</a:t>
            </a:r>
            <a:r>
              <a:rPr lang="fr-FR" dirty="0"/>
              <a:t> </a:t>
            </a:r>
            <a:r>
              <a:rPr lang="fr-FR" dirty="0" err="1"/>
              <a:t>market</a:t>
            </a:r>
            <a:r>
              <a:rPr lang="fr-FR" dirty="0"/>
              <a:t> </a:t>
            </a:r>
            <a:r>
              <a:rPr lang="fr-FR" dirty="0" err="1"/>
              <a:t>driven</a:t>
            </a:r>
            <a:r>
              <a:rPr lang="fr-FR" dirty="0"/>
              <a:t> by hardware, </a:t>
            </a:r>
            <a:r>
              <a:rPr lang="fr-FR" dirty="0" err="1"/>
              <a:t>games</a:t>
            </a:r>
            <a:r>
              <a:rPr lang="fr-FR" dirty="0"/>
              <a:t>, </a:t>
            </a:r>
            <a:r>
              <a:rPr lang="fr-FR" dirty="0" err="1"/>
              <a:t>video</a:t>
            </a:r>
            <a:r>
              <a:rPr lang="fr-FR" dirty="0"/>
              <a:t> and </a:t>
            </a:r>
            <a:r>
              <a:rPr lang="fr-FR" dirty="0" err="1"/>
              <a:t>theme</a:t>
            </a:r>
            <a:r>
              <a:rPr lang="fr-FR" dirty="0"/>
              <a:t> </a:t>
            </a:r>
            <a:r>
              <a:rPr lang="fr-FR" dirty="0" err="1"/>
              <a:t>parks</a:t>
            </a:r>
            <a:r>
              <a:rPr lang="fr-FR" dirty="0"/>
              <a:t>, </a:t>
            </a:r>
            <a:r>
              <a:rPr lang="fr-FR" dirty="0" err="1"/>
              <a:t>with</a:t>
            </a:r>
            <a:r>
              <a:rPr lang="fr-FR" dirty="0"/>
              <a:t> non-</a:t>
            </a:r>
            <a:r>
              <a:rPr lang="fr-FR" dirty="0" err="1"/>
              <a:t>entertainment</a:t>
            </a:r>
            <a:r>
              <a:rPr lang="fr-FR" dirty="0"/>
              <a:t> </a:t>
            </a:r>
            <a:r>
              <a:rPr lang="fr-FR" dirty="0" err="1"/>
              <a:t>apps</a:t>
            </a:r>
            <a:r>
              <a:rPr lang="fr-FR" dirty="0"/>
              <a:t> </a:t>
            </a:r>
            <a:r>
              <a:rPr lang="fr-FR" dirty="0" err="1"/>
              <a:t>driving</a:t>
            </a:r>
            <a:r>
              <a:rPr lang="fr-FR" dirty="0"/>
              <a:t> a </a:t>
            </a:r>
            <a:r>
              <a:rPr lang="fr-FR" dirty="0" err="1"/>
              <a:t>meaningful</a:t>
            </a:r>
            <a:r>
              <a:rPr lang="fr-FR" dirty="0"/>
              <a:t> </a:t>
            </a:r>
            <a:r>
              <a:rPr lang="fr-FR" dirty="0" err="1"/>
              <a:t>minority</a:t>
            </a:r>
            <a:r>
              <a:rPr lang="fr-FR" dirty="0"/>
              <a:t> of revenue by 2020 as the </a:t>
            </a:r>
            <a:r>
              <a:rPr lang="fr-FR" dirty="0" err="1"/>
              <a:t>market</a:t>
            </a:r>
            <a:r>
              <a:rPr lang="fr-FR" dirty="0"/>
              <a:t> </a:t>
            </a:r>
            <a:r>
              <a:rPr lang="fr-FR" dirty="0" err="1" smtClean="0"/>
              <a:t>develops</a:t>
            </a:r>
            <a:r>
              <a:rPr lang="fr-FR" dirty="0" smtClean="0"/>
              <a:t>. </a:t>
            </a:r>
          </a:p>
          <a:p>
            <a:pPr marL="285750" indent="-285750">
              <a:buFont typeface="Wingdings" charset="2"/>
              <a:buChar char="§"/>
            </a:pPr>
            <a:endParaRPr lang="fr-FR" dirty="0" smtClean="0"/>
          </a:p>
          <a:p>
            <a:pPr marL="285750" indent="-285750">
              <a:buFont typeface="Wingdings" charset="2"/>
              <a:buChar char="§"/>
            </a:pPr>
            <a:r>
              <a:rPr lang="fr-FR" dirty="0"/>
              <a:t>AR hardware revenue </a:t>
            </a:r>
            <a:r>
              <a:rPr lang="fr-FR" dirty="0" err="1"/>
              <a:t>will</a:t>
            </a:r>
            <a:r>
              <a:rPr lang="fr-FR" dirty="0"/>
              <a:t> drive the </a:t>
            </a:r>
            <a:r>
              <a:rPr lang="fr-FR" dirty="0" err="1"/>
              <a:t>market</a:t>
            </a:r>
            <a:r>
              <a:rPr lang="fr-FR" dirty="0"/>
              <a:t>, </a:t>
            </a:r>
            <a:r>
              <a:rPr lang="fr-FR" dirty="0" err="1"/>
              <a:t>followed</a:t>
            </a:r>
            <a:r>
              <a:rPr lang="fr-FR" dirty="0"/>
              <a:t> by </a:t>
            </a:r>
            <a:r>
              <a:rPr lang="fr-FR" dirty="0" err="1"/>
              <a:t>augmented</a:t>
            </a:r>
            <a:r>
              <a:rPr lang="fr-FR" dirty="0"/>
              <a:t> commerce, data, </a:t>
            </a:r>
            <a:r>
              <a:rPr lang="fr-FR" dirty="0" err="1"/>
              <a:t>voice</a:t>
            </a:r>
            <a:r>
              <a:rPr lang="fr-FR" dirty="0"/>
              <a:t>, </a:t>
            </a:r>
            <a:r>
              <a:rPr lang="fr-FR" dirty="0" err="1"/>
              <a:t>video</a:t>
            </a:r>
            <a:r>
              <a:rPr lang="fr-FR" dirty="0"/>
              <a:t>, </a:t>
            </a:r>
            <a:r>
              <a:rPr lang="fr-FR" dirty="0" err="1"/>
              <a:t>enterprise</a:t>
            </a:r>
            <a:r>
              <a:rPr lang="fr-FR" dirty="0"/>
              <a:t>, </a:t>
            </a:r>
            <a:r>
              <a:rPr lang="fr-FR" dirty="0" err="1"/>
              <a:t>theme</a:t>
            </a:r>
            <a:r>
              <a:rPr lang="fr-FR" dirty="0"/>
              <a:t> </a:t>
            </a:r>
            <a:r>
              <a:rPr lang="fr-FR" dirty="0" err="1"/>
              <a:t>park</a:t>
            </a:r>
            <a:r>
              <a:rPr lang="fr-FR" dirty="0"/>
              <a:t>, </a:t>
            </a:r>
            <a:r>
              <a:rPr lang="fr-FR" dirty="0" err="1"/>
              <a:t>advertising</a:t>
            </a:r>
            <a:r>
              <a:rPr lang="fr-FR" dirty="0"/>
              <a:t>, </a:t>
            </a:r>
            <a:r>
              <a:rPr lang="fr-FR" dirty="0" err="1"/>
              <a:t>apps</a:t>
            </a:r>
            <a:r>
              <a:rPr lang="fr-FR" dirty="0"/>
              <a:t> and </a:t>
            </a:r>
            <a:r>
              <a:rPr lang="fr-FR" dirty="0" err="1"/>
              <a:t>games</a:t>
            </a:r>
            <a:r>
              <a:rPr lang="fr-FR" dirty="0"/>
              <a:t> revenues</a:t>
            </a:r>
            <a:endParaRPr lang="fr-FR" dirty="0" smtClean="0"/>
          </a:p>
          <a:p>
            <a:pPr marL="285750" indent="-285750">
              <a:buFont typeface="Wingdings" charset="2"/>
              <a:buChar char="§"/>
            </a:pPr>
            <a:endParaRPr lang="fr-FR" dirty="0"/>
          </a:p>
          <a:p>
            <a:pPr marL="285750" indent="-285750">
              <a:buFont typeface="Wingdings" charset="2"/>
              <a:buChar char="§"/>
            </a:pPr>
            <a:r>
              <a:rPr lang="fr-FR" dirty="0" smtClean="0"/>
              <a:t> Asia </a:t>
            </a:r>
            <a:r>
              <a:rPr lang="fr-FR" dirty="0"/>
              <a:t>(China, </a:t>
            </a:r>
            <a:r>
              <a:rPr lang="fr-FR" dirty="0" err="1"/>
              <a:t>Japan</a:t>
            </a:r>
            <a:r>
              <a:rPr lang="fr-FR" dirty="0"/>
              <a:t>, South </a:t>
            </a:r>
            <a:r>
              <a:rPr lang="fr-FR" dirty="0" err="1"/>
              <a:t>Korea</a:t>
            </a:r>
            <a:r>
              <a:rPr lang="fr-FR" dirty="0"/>
              <a:t>, </a:t>
            </a:r>
            <a:r>
              <a:rPr lang="fr-FR" dirty="0" err="1"/>
              <a:t>others</a:t>
            </a:r>
            <a:r>
              <a:rPr lang="fr-FR" dirty="0"/>
              <a:t>) </a:t>
            </a:r>
            <a:r>
              <a:rPr lang="fr-FR" dirty="0" err="1"/>
              <a:t>could</a:t>
            </a:r>
            <a:r>
              <a:rPr lang="fr-FR" dirty="0"/>
              <a:t> drive AR/VR revenue by 2020, </a:t>
            </a:r>
            <a:r>
              <a:rPr lang="fr-FR" dirty="0" err="1"/>
              <a:t>followed</a:t>
            </a:r>
            <a:r>
              <a:rPr lang="fr-FR" dirty="0"/>
              <a:t> by Europe and </a:t>
            </a:r>
            <a:r>
              <a:rPr lang="fr-FR" dirty="0" err="1"/>
              <a:t>North</a:t>
            </a:r>
            <a:r>
              <a:rPr lang="fr-FR" dirty="0"/>
              <a:t> </a:t>
            </a:r>
            <a:r>
              <a:rPr lang="fr-FR" dirty="0" err="1"/>
              <a:t>America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60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smtClean="0"/>
              <a:t>AUGMENTED REALITY 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12107" y="1512474"/>
            <a:ext cx="5349658" cy="4351338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fr-FR" dirty="0" err="1" smtClean="0"/>
              <a:t>Augmented</a:t>
            </a:r>
            <a:r>
              <a:rPr lang="fr-FR" dirty="0" smtClean="0"/>
              <a:t> </a:t>
            </a:r>
            <a:r>
              <a:rPr lang="fr-FR" dirty="0"/>
              <a:t>reality (AR) </a:t>
            </a:r>
            <a:r>
              <a:rPr lang="fr-FR" dirty="0" err="1"/>
              <a:t>is</a:t>
            </a:r>
            <a:r>
              <a:rPr lang="fr-FR" dirty="0"/>
              <a:t> a live direct or indirect </a:t>
            </a:r>
            <a:r>
              <a:rPr lang="fr-FR" dirty="0" err="1"/>
              <a:t>view</a:t>
            </a:r>
            <a:r>
              <a:rPr lang="fr-FR" dirty="0"/>
              <a:t> of a </a:t>
            </a:r>
            <a:r>
              <a:rPr lang="fr-FR" dirty="0" err="1"/>
              <a:t>physical</a:t>
            </a:r>
            <a:r>
              <a:rPr lang="fr-FR" dirty="0"/>
              <a:t>, real-world </a:t>
            </a:r>
            <a:r>
              <a:rPr lang="fr-FR" dirty="0" err="1"/>
              <a:t>environment</a:t>
            </a:r>
            <a:r>
              <a:rPr lang="fr-FR" dirty="0"/>
              <a:t> </a:t>
            </a:r>
            <a:r>
              <a:rPr lang="fr-FR" dirty="0" err="1"/>
              <a:t>whose</a:t>
            </a:r>
            <a:r>
              <a:rPr lang="fr-FR" dirty="0"/>
              <a:t> </a:t>
            </a:r>
            <a:r>
              <a:rPr lang="fr-FR" dirty="0" err="1"/>
              <a:t>elements</a:t>
            </a:r>
            <a:r>
              <a:rPr lang="fr-FR" dirty="0"/>
              <a:t> are </a:t>
            </a:r>
            <a:r>
              <a:rPr lang="fr-FR" dirty="0" err="1"/>
              <a:t>augmented</a:t>
            </a:r>
            <a:r>
              <a:rPr lang="fr-FR" dirty="0"/>
              <a:t> (or </a:t>
            </a:r>
            <a:r>
              <a:rPr lang="fr-FR" dirty="0" err="1"/>
              <a:t>supplemented</a:t>
            </a:r>
            <a:r>
              <a:rPr lang="fr-FR" dirty="0"/>
              <a:t>) by computer-</a:t>
            </a:r>
            <a:r>
              <a:rPr lang="fr-FR" dirty="0" err="1"/>
              <a:t>generated</a:t>
            </a:r>
            <a:r>
              <a:rPr lang="fr-FR" dirty="0"/>
              <a:t> </a:t>
            </a:r>
            <a:r>
              <a:rPr lang="fr-FR" dirty="0" err="1"/>
              <a:t>sensory</a:t>
            </a:r>
            <a:r>
              <a:rPr lang="fr-FR" dirty="0"/>
              <a:t> input </a:t>
            </a:r>
            <a:r>
              <a:rPr lang="fr-FR" dirty="0" err="1"/>
              <a:t>such</a:t>
            </a:r>
            <a:r>
              <a:rPr lang="fr-FR" dirty="0"/>
              <a:t> as </a:t>
            </a:r>
            <a:r>
              <a:rPr lang="fr-FR" dirty="0" err="1"/>
              <a:t>sound</a:t>
            </a:r>
            <a:r>
              <a:rPr lang="fr-FR" dirty="0"/>
              <a:t>, </a:t>
            </a:r>
            <a:r>
              <a:rPr lang="fr-FR" dirty="0" err="1"/>
              <a:t>video</a:t>
            </a:r>
            <a:r>
              <a:rPr lang="fr-FR" dirty="0"/>
              <a:t>, </a:t>
            </a:r>
            <a:r>
              <a:rPr lang="fr-FR" dirty="0" err="1"/>
              <a:t>graphics</a:t>
            </a:r>
            <a:r>
              <a:rPr lang="fr-FR" dirty="0"/>
              <a:t> or GPS data</a:t>
            </a:r>
            <a:r>
              <a:rPr lang="fr-FR" dirty="0" smtClean="0"/>
              <a:t>.</a:t>
            </a:r>
            <a:endParaRPr lang="fr-FR" dirty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362" y="1087568"/>
            <a:ext cx="4209943" cy="2720669"/>
          </a:xfrm>
          <a:prstGeom prst="rect">
            <a:avLst/>
          </a:prstGeom>
        </p:spPr>
      </p:pic>
      <p:pic>
        <p:nvPicPr>
          <p:cNvPr id="5" name="Image 4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362" y="4030359"/>
            <a:ext cx="4158641" cy="256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85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fr-FR" dirty="0" smtClean="0"/>
              <a:t>POKEMON GO PHENOMENON  </a:t>
            </a:r>
            <a:endParaRPr lang="fr-FR" dirty="0"/>
          </a:p>
        </p:txBody>
      </p:sp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180" y="1139782"/>
            <a:ext cx="4254389" cy="2619571"/>
          </a:xfrm>
        </p:spPr>
      </p:pic>
      <p:pic>
        <p:nvPicPr>
          <p:cNvPr id="5" name="Image 4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180" y="3925607"/>
            <a:ext cx="4254389" cy="2697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9956" y="1139782"/>
            <a:ext cx="6096000" cy="517064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2200" dirty="0" err="1" smtClean="0">
                <a:solidFill>
                  <a:srgbClr val="222222"/>
                </a:solidFill>
              </a:rPr>
              <a:t>Launch</a:t>
            </a:r>
            <a:r>
              <a:rPr lang="fr-FR" sz="2200" dirty="0" smtClean="0">
                <a:solidFill>
                  <a:srgbClr val="222222"/>
                </a:solidFill>
              </a:rPr>
              <a:t> by Nintendo (</a:t>
            </a:r>
            <a:r>
              <a:rPr lang="fr-FR" sz="2200" dirty="0" err="1" smtClean="0">
                <a:solidFill>
                  <a:srgbClr val="222222"/>
                </a:solidFill>
              </a:rPr>
              <a:t>developed</a:t>
            </a:r>
            <a:r>
              <a:rPr lang="fr-FR" sz="2200" dirty="0" smtClean="0">
                <a:solidFill>
                  <a:srgbClr val="222222"/>
                </a:solidFill>
              </a:rPr>
              <a:t> by </a:t>
            </a:r>
            <a:r>
              <a:rPr lang="fr-FR" sz="2200" dirty="0" err="1" smtClean="0">
                <a:solidFill>
                  <a:srgbClr val="222222"/>
                </a:solidFill>
              </a:rPr>
              <a:t>Niantic</a:t>
            </a:r>
            <a:r>
              <a:rPr lang="fr-FR" sz="2200" dirty="0" smtClean="0">
                <a:solidFill>
                  <a:srgbClr val="222222"/>
                </a:solidFill>
              </a:rPr>
              <a:t>) : an </a:t>
            </a:r>
            <a:r>
              <a:rPr lang="fr-FR" sz="2200" dirty="0" err="1">
                <a:solidFill>
                  <a:srgbClr val="222222"/>
                </a:solidFill>
              </a:rPr>
              <a:t>augmented</a:t>
            </a:r>
            <a:r>
              <a:rPr lang="fr-FR" sz="2200" dirty="0">
                <a:solidFill>
                  <a:srgbClr val="222222"/>
                </a:solidFill>
              </a:rPr>
              <a:t> reality smartphone </a:t>
            </a:r>
            <a:r>
              <a:rPr lang="fr-FR" sz="2200" dirty="0" err="1">
                <a:solidFill>
                  <a:srgbClr val="222222"/>
                </a:solidFill>
              </a:rPr>
              <a:t>game</a:t>
            </a:r>
            <a:r>
              <a:rPr lang="fr-FR" sz="2200" dirty="0">
                <a:solidFill>
                  <a:srgbClr val="222222"/>
                </a:solidFill>
              </a:rPr>
              <a:t> </a:t>
            </a:r>
            <a:r>
              <a:rPr lang="fr-FR" sz="2200" dirty="0" err="1">
                <a:solidFill>
                  <a:srgbClr val="222222"/>
                </a:solidFill>
              </a:rPr>
              <a:t>that</a:t>
            </a:r>
            <a:r>
              <a:rPr lang="fr-FR" sz="2200" dirty="0">
                <a:solidFill>
                  <a:srgbClr val="222222"/>
                </a:solidFill>
              </a:rPr>
              <a:t> </a:t>
            </a:r>
            <a:r>
              <a:rPr lang="fr-FR" sz="2200" dirty="0" err="1">
                <a:solidFill>
                  <a:srgbClr val="222222"/>
                </a:solidFill>
              </a:rPr>
              <a:t>allows</a:t>
            </a:r>
            <a:r>
              <a:rPr lang="fr-FR" sz="2200" dirty="0">
                <a:solidFill>
                  <a:srgbClr val="222222"/>
                </a:solidFill>
              </a:rPr>
              <a:t> </a:t>
            </a:r>
            <a:r>
              <a:rPr lang="fr-FR" sz="2200" dirty="0" err="1">
                <a:solidFill>
                  <a:srgbClr val="222222"/>
                </a:solidFill>
              </a:rPr>
              <a:t>you</a:t>
            </a:r>
            <a:r>
              <a:rPr lang="fr-FR" sz="2200" dirty="0">
                <a:solidFill>
                  <a:srgbClr val="222222"/>
                </a:solidFill>
              </a:rPr>
              <a:t> to capture, train, and </a:t>
            </a:r>
            <a:r>
              <a:rPr lang="fr-FR" sz="2200" dirty="0" err="1">
                <a:solidFill>
                  <a:srgbClr val="222222"/>
                </a:solidFill>
              </a:rPr>
              <a:t>trade</a:t>
            </a:r>
            <a:r>
              <a:rPr lang="fr-FR" sz="2200" dirty="0">
                <a:solidFill>
                  <a:srgbClr val="222222"/>
                </a:solidFill>
              </a:rPr>
              <a:t> </a:t>
            </a:r>
            <a:r>
              <a:rPr lang="fr-FR" sz="2200" dirty="0" err="1">
                <a:solidFill>
                  <a:srgbClr val="222222"/>
                </a:solidFill>
              </a:rPr>
              <a:t>virtual</a:t>
            </a:r>
            <a:r>
              <a:rPr lang="fr-FR" sz="2200" dirty="0">
                <a:solidFill>
                  <a:srgbClr val="222222"/>
                </a:solidFill>
              </a:rPr>
              <a:t> </a:t>
            </a:r>
            <a:r>
              <a:rPr lang="fr-FR" sz="2200" dirty="0" err="1">
                <a:solidFill>
                  <a:srgbClr val="222222"/>
                </a:solidFill>
              </a:rPr>
              <a:t>creatures</a:t>
            </a:r>
            <a:r>
              <a:rPr lang="fr-FR" sz="2200" dirty="0">
                <a:solidFill>
                  <a:srgbClr val="222222"/>
                </a:solidFill>
              </a:rPr>
              <a:t> </a:t>
            </a:r>
            <a:r>
              <a:rPr lang="fr-FR" sz="2200" dirty="0" err="1">
                <a:solidFill>
                  <a:srgbClr val="222222"/>
                </a:solidFill>
              </a:rPr>
              <a:t>that</a:t>
            </a:r>
            <a:r>
              <a:rPr lang="fr-FR" sz="2200" dirty="0">
                <a:solidFill>
                  <a:srgbClr val="222222"/>
                </a:solidFill>
              </a:rPr>
              <a:t> </a:t>
            </a:r>
            <a:r>
              <a:rPr lang="fr-FR" sz="2200" dirty="0" err="1">
                <a:solidFill>
                  <a:srgbClr val="222222"/>
                </a:solidFill>
              </a:rPr>
              <a:t>appear</a:t>
            </a:r>
            <a:r>
              <a:rPr lang="fr-FR" sz="2200" dirty="0">
                <a:solidFill>
                  <a:srgbClr val="222222"/>
                </a:solidFill>
              </a:rPr>
              <a:t> in the real world. </a:t>
            </a:r>
            <a:r>
              <a:rPr lang="fr-FR" sz="2200" dirty="0" err="1">
                <a:solidFill>
                  <a:srgbClr val="222222"/>
                </a:solidFill>
              </a:rPr>
              <a:t>Players</a:t>
            </a:r>
            <a:r>
              <a:rPr lang="fr-FR" sz="2200" dirty="0">
                <a:solidFill>
                  <a:srgbClr val="222222"/>
                </a:solidFill>
              </a:rPr>
              <a:t> </a:t>
            </a:r>
            <a:r>
              <a:rPr lang="fr-FR" sz="2200" dirty="0" err="1">
                <a:solidFill>
                  <a:srgbClr val="222222"/>
                </a:solidFill>
              </a:rPr>
              <a:t>can</a:t>
            </a:r>
            <a:r>
              <a:rPr lang="fr-FR" sz="2200" dirty="0">
                <a:solidFill>
                  <a:srgbClr val="222222"/>
                </a:solidFill>
              </a:rPr>
              <a:t> </a:t>
            </a:r>
            <a:r>
              <a:rPr lang="fr-FR" sz="2200" dirty="0" err="1">
                <a:solidFill>
                  <a:srgbClr val="222222"/>
                </a:solidFill>
              </a:rPr>
              <a:t>roam</a:t>
            </a:r>
            <a:r>
              <a:rPr lang="fr-FR" sz="2200" dirty="0">
                <a:solidFill>
                  <a:srgbClr val="222222"/>
                </a:solidFill>
              </a:rPr>
              <a:t> </a:t>
            </a:r>
            <a:r>
              <a:rPr lang="fr-FR" sz="2200" dirty="0" err="1">
                <a:solidFill>
                  <a:srgbClr val="222222"/>
                </a:solidFill>
              </a:rPr>
              <a:t>their</a:t>
            </a:r>
            <a:r>
              <a:rPr lang="fr-FR" sz="2200" dirty="0">
                <a:solidFill>
                  <a:srgbClr val="222222"/>
                </a:solidFill>
              </a:rPr>
              <a:t> </a:t>
            </a:r>
            <a:r>
              <a:rPr lang="fr-FR" sz="2200" dirty="0" err="1">
                <a:solidFill>
                  <a:srgbClr val="222222"/>
                </a:solidFill>
              </a:rPr>
              <a:t>neighborhood</a:t>
            </a:r>
            <a:r>
              <a:rPr lang="fr-FR" sz="2200" dirty="0">
                <a:solidFill>
                  <a:srgbClr val="222222"/>
                </a:solidFill>
              </a:rPr>
              <a:t> to </a:t>
            </a:r>
            <a:r>
              <a:rPr lang="fr-FR" sz="2200" dirty="0" err="1">
                <a:solidFill>
                  <a:srgbClr val="222222"/>
                </a:solidFill>
              </a:rPr>
              <a:t>find</a:t>
            </a:r>
            <a:r>
              <a:rPr lang="fr-FR" sz="2200" dirty="0">
                <a:solidFill>
                  <a:srgbClr val="222222"/>
                </a:solidFill>
              </a:rPr>
              <a:t> Pokémon, </a:t>
            </a:r>
            <a:r>
              <a:rPr lang="fr-FR" sz="2200" dirty="0" err="1">
                <a:solidFill>
                  <a:srgbClr val="222222"/>
                </a:solidFill>
              </a:rPr>
              <a:t>throwing</a:t>
            </a:r>
            <a:r>
              <a:rPr lang="fr-FR" sz="2200" dirty="0">
                <a:solidFill>
                  <a:srgbClr val="222222"/>
                </a:solidFill>
              </a:rPr>
              <a:t> a </a:t>
            </a:r>
            <a:r>
              <a:rPr lang="fr-FR" sz="2200" dirty="0" err="1">
                <a:solidFill>
                  <a:srgbClr val="222222"/>
                </a:solidFill>
              </a:rPr>
              <a:t>virtual</a:t>
            </a:r>
            <a:r>
              <a:rPr lang="fr-FR" sz="2200" dirty="0">
                <a:solidFill>
                  <a:srgbClr val="222222"/>
                </a:solidFill>
              </a:rPr>
              <a:t> </a:t>
            </a:r>
            <a:r>
              <a:rPr lang="fr-FR" sz="2200" dirty="0" err="1">
                <a:solidFill>
                  <a:srgbClr val="222222"/>
                </a:solidFill>
              </a:rPr>
              <a:t>ball</a:t>
            </a:r>
            <a:r>
              <a:rPr lang="fr-FR" sz="2200" dirty="0">
                <a:solidFill>
                  <a:srgbClr val="222222"/>
                </a:solidFill>
              </a:rPr>
              <a:t> to capture </a:t>
            </a:r>
            <a:r>
              <a:rPr lang="fr-FR" sz="2200" dirty="0" err="1" smtClean="0">
                <a:solidFill>
                  <a:srgbClr val="222222"/>
                </a:solidFill>
              </a:rPr>
              <a:t>them</a:t>
            </a:r>
            <a:r>
              <a:rPr lang="fr-FR" sz="2200" dirty="0" smtClean="0">
                <a:solidFill>
                  <a:srgbClr val="222222"/>
                </a:solidFill>
              </a:rPr>
              <a:t>. </a:t>
            </a:r>
          </a:p>
          <a:p>
            <a:pPr marL="285750" indent="-285750">
              <a:buFont typeface="Wingdings" charset="2"/>
              <a:buChar char="§"/>
            </a:pPr>
            <a:endParaRPr lang="fr-FR" sz="2200" dirty="0" smtClean="0">
              <a:solidFill>
                <a:srgbClr val="222222"/>
              </a:solidFill>
            </a:endParaRPr>
          </a:p>
          <a:p>
            <a:pPr marL="285750" indent="-285750">
              <a:buFont typeface="Wingdings" charset="2"/>
              <a:buChar char="§"/>
            </a:pPr>
            <a:r>
              <a:rPr lang="fr-FR" sz="2200" dirty="0"/>
              <a:t>J</a:t>
            </a:r>
            <a:r>
              <a:rPr lang="fr-FR" sz="2200" dirty="0" smtClean="0"/>
              <a:t>ust </a:t>
            </a:r>
            <a:r>
              <a:rPr lang="fr-FR" sz="2200" dirty="0" err="1"/>
              <a:t>two</a:t>
            </a:r>
            <a:r>
              <a:rPr lang="fr-FR" sz="2200" dirty="0"/>
              <a:t> </a:t>
            </a:r>
            <a:r>
              <a:rPr lang="fr-FR" sz="2200" dirty="0" err="1"/>
              <a:t>days</a:t>
            </a:r>
            <a:r>
              <a:rPr lang="fr-FR" sz="2200" dirty="0"/>
              <a:t> </a:t>
            </a:r>
            <a:r>
              <a:rPr lang="fr-FR" sz="2200" dirty="0" err="1"/>
              <a:t>after</a:t>
            </a:r>
            <a:r>
              <a:rPr lang="fr-FR" sz="2200" dirty="0"/>
              <a:t> </a:t>
            </a:r>
            <a:r>
              <a:rPr lang="fr-FR" sz="2200" dirty="0" err="1"/>
              <a:t>its</a:t>
            </a:r>
            <a:r>
              <a:rPr lang="fr-FR" sz="2200" dirty="0"/>
              <a:t> release, the </a:t>
            </a:r>
            <a:r>
              <a:rPr lang="fr-FR" sz="2200" dirty="0" err="1"/>
              <a:t>game</a:t>
            </a:r>
            <a:r>
              <a:rPr lang="fr-FR" sz="2200" dirty="0"/>
              <a:t> </a:t>
            </a:r>
            <a:r>
              <a:rPr lang="fr-FR" sz="2200" dirty="0" err="1"/>
              <a:t>was</a:t>
            </a:r>
            <a:r>
              <a:rPr lang="fr-FR" sz="2200" dirty="0"/>
              <a:t> </a:t>
            </a:r>
            <a:r>
              <a:rPr lang="fr-FR" sz="2200" dirty="0" err="1"/>
              <a:t>already</a:t>
            </a:r>
            <a:r>
              <a:rPr lang="fr-FR" sz="2200" dirty="0"/>
              <a:t> </a:t>
            </a:r>
            <a:r>
              <a:rPr lang="fr-FR" sz="2200" dirty="0" err="1"/>
              <a:t>installed</a:t>
            </a:r>
            <a:r>
              <a:rPr lang="fr-FR" sz="2200" dirty="0"/>
              <a:t> on 5.16 percent of all Android </a:t>
            </a:r>
            <a:r>
              <a:rPr lang="fr-FR" sz="2200" dirty="0" err="1"/>
              <a:t>devices</a:t>
            </a:r>
            <a:r>
              <a:rPr lang="fr-FR" sz="2200" dirty="0"/>
              <a:t> in the U.S.—</a:t>
            </a:r>
            <a:r>
              <a:rPr lang="fr-FR" sz="2200" dirty="0" err="1"/>
              <a:t>that’s</a:t>
            </a:r>
            <a:r>
              <a:rPr lang="fr-FR" sz="2200" dirty="0"/>
              <a:t> more </a:t>
            </a:r>
            <a:r>
              <a:rPr lang="fr-FR" sz="2200" dirty="0" err="1"/>
              <a:t>than</a:t>
            </a:r>
            <a:r>
              <a:rPr lang="fr-FR" sz="2200" dirty="0"/>
              <a:t> </a:t>
            </a:r>
            <a:r>
              <a:rPr lang="fr-FR" sz="2200" dirty="0" err="1"/>
              <a:t>Tinder</a:t>
            </a:r>
            <a:r>
              <a:rPr lang="fr-FR" sz="2200" dirty="0"/>
              <a:t>. </a:t>
            </a:r>
            <a:r>
              <a:rPr lang="fr-FR" sz="2200" dirty="0" err="1"/>
              <a:t>It’s</a:t>
            </a:r>
            <a:r>
              <a:rPr lang="fr-FR" sz="2200" dirty="0"/>
              <a:t> </a:t>
            </a:r>
            <a:r>
              <a:rPr lang="fr-FR" sz="2200" dirty="0" err="1"/>
              <a:t>also</a:t>
            </a:r>
            <a:r>
              <a:rPr lang="fr-FR" sz="2200" dirty="0"/>
              <a:t> </a:t>
            </a:r>
            <a:r>
              <a:rPr lang="fr-FR" sz="2200" dirty="0" err="1"/>
              <a:t>nudging</a:t>
            </a:r>
            <a:r>
              <a:rPr lang="fr-FR" sz="2200" dirty="0"/>
              <a:t> Twitter in </a:t>
            </a:r>
            <a:r>
              <a:rPr lang="fr-FR" sz="2200" dirty="0" err="1"/>
              <a:t>terms</a:t>
            </a:r>
            <a:r>
              <a:rPr lang="fr-FR" sz="2200" dirty="0"/>
              <a:t> of </a:t>
            </a:r>
            <a:r>
              <a:rPr lang="fr-FR" sz="2200" dirty="0" err="1"/>
              <a:t>numbers</a:t>
            </a:r>
            <a:r>
              <a:rPr lang="fr-FR" sz="2200" dirty="0"/>
              <a:t> of active U.S. </a:t>
            </a:r>
            <a:r>
              <a:rPr lang="fr-FR" sz="2200" dirty="0" err="1" smtClean="0"/>
              <a:t>users</a:t>
            </a:r>
            <a:r>
              <a:rPr lang="fr-FR" sz="2200" dirty="0" smtClean="0"/>
              <a:t>. </a:t>
            </a:r>
          </a:p>
          <a:p>
            <a:pPr marL="285750" indent="-285750">
              <a:buFont typeface="Wingdings" charset="2"/>
              <a:buChar char="§"/>
            </a:pPr>
            <a:endParaRPr lang="fr-FR" sz="2200" dirty="0" smtClean="0"/>
          </a:p>
          <a:p>
            <a:pPr marL="285750" indent="-285750">
              <a:buFont typeface="Wingdings" charset="2"/>
              <a:buChar char="§"/>
            </a:pPr>
            <a:r>
              <a:rPr lang="fr-FR" sz="2200" dirty="0" err="1"/>
              <a:t>W</a:t>
            </a:r>
            <a:r>
              <a:rPr lang="fr-FR" sz="2200" dirty="0" err="1" smtClean="0"/>
              <a:t>hile</a:t>
            </a:r>
            <a:r>
              <a:rPr lang="fr-FR" sz="2200" dirty="0" smtClean="0"/>
              <a:t> </a:t>
            </a:r>
            <a:r>
              <a:rPr lang="fr-FR" sz="2200" dirty="0" err="1" smtClean="0"/>
              <a:t>virtual</a:t>
            </a:r>
            <a:r>
              <a:rPr lang="fr-FR" sz="2200" dirty="0" smtClean="0"/>
              <a:t> </a:t>
            </a:r>
            <a:r>
              <a:rPr lang="fr-FR" sz="2200" dirty="0"/>
              <a:t>reality </a:t>
            </a:r>
            <a:r>
              <a:rPr lang="fr-FR" sz="2200" dirty="0" err="1"/>
              <a:t>could</a:t>
            </a:r>
            <a:r>
              <a:rPr lang="fr-FR" sz="2200" dirty="0"/>
              <a:t> </a:t>
            </a:r>
            <a:r>
              <a:rPr lang="fr-FR" sz="2200" dirty="0" err="1"/>
              <a:t>be</a:t>
            </a:r>
            <a:r>
              <a:rPr lang="fr-FR" sz="2200" dirty="0"/>
              <a:t> </a:t>
            </a:r>
            <a:r>
              <a:rPr lang="fr-FR" sz="2200" dirty="0" err="1"/>
              <a:t>big</a:t>
            </a:r>
            <a:r>
              <a:rPr lang="fr-FR" sz="2200" dirty="0"/>
              <a:t> </a:t>
            </a:r>
            <a:r>
              <a:rPr lang="fr-FR" sz="2200" dirty="0" err="1"/>
              <a:t>soon</a:t>
            </a:r>
            <a:r>
              <a:rPr lang="fr-FR" sz="2200" dirty="0"/>
              <a:t> ... </a:t>
            </a:r>
            <a:r>
              <a:rPr lang="fr-FR" sz="2200" dirty="0" err="1"/>
              <a:t>augmented</a:t>
            </a:r>
            <a:r>
              <a:rPr lang="fr-FR" sz="2200" dirty="0"/>
              <a:t> reality </a:t>
            </a:r>
            <a:r>
              <a:rPr lang="fr-FR" sz="2200" dirty="0" err="1"/>
              <a:t>could</a:t>
            </a:r>
            <a:r>
              <a:rPr lang="fr-FR" sz="2200" dirty="0"/>
              <a:t> </a:t>
            </a:r>
            <a:r>
              <a:rPr lang="fr-FR" sz="2200" dirty="0" err="1"/>
              <a:t>be</a:t>
            </a:r>
            <a:r>
              <a:rPr lang="fr-FR" sz="2200" dirty="0"/>
              <a:t> </a:t>
            </a:r>
            <a:r>
              <a:rPr lang="fr-FR" sz="2200" dirty="0" err="1" smtClean="0"/>
              <a:t>bigger</a:t>
            </a:r>
            <a:r>
              <a:rPr lang="fr-FR" sz="2200" dirty="0" smtClean="0"/>
              <a:t>. </a:t>
            </a: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79010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25052"/>
            <a:ext cx="10515600" cy="1325563"/>
          </a:xfrm>
        </p:spPr>
        <p:txBody>
          <a:bodyPr/>
          <a:lstStyle/>
          <a:p>
            <a:r>
              <a:rPr lang="fr-FR" dirty="0" smtClean="0"/>
              <a:t>GOOGLE GLASS FAIL 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601" y="801234"/>
            <a:ext cx="4521896" cy="938627"/>
          </a:xfr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602" y="1865900"/>
            <a:ext cx="4521895" cy="67519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59915" y="1065812"/>
            <a:ext cx="604067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endParaRPr lang="fr-FR" sz="2200" dirty="0" smtClean="0"/>
          </a:p>
          <a:p>
            <a:pPr marL="285750" indent="-285750">
              <a:buFont typeface="Wingdings" charset="2"/>
              <a:buChar char="§"/>
            </a:pPr>
            <a:r>
              <a:rPr lang="fr-FR" sz="2200" dirty="0" smtClean="0"/>
              <a:t> $1500 Google </a:t>
            </a:r>
            <a:r>
              <a:rPr lang="fr-FR" sz="2200" dirty="0"/>
              <a:t>Glass </a:t>
            </a:r>
            <a:r>
              <a:rPr lang="fr-FR" sz="2200" dirty="0" err="1"/>
              <a:t>failed</a:t>
            </a:r>
            <a:r>
              <a:rPr lang="fr-FR" sz="2200" dirty="0"/>
              <a:t> </a:t>
            </a:r>
            <a:r>
              <a:rPr lang="fr-FR" sz="2200" dirty="0" err="1"/>
              <a:t>because</a:t>
            </a:r>
            <a:r>
              <a:rPr lang="fr-FR" sz="2200" dirty="0"/>
              <a:t> </a:t>
            </a:r>
            <a:r>
              <a:rPr lang="fr-FR" sz="2200" dirty="0" err="1"/>
              <a:t>it</a:t>
            </a:r>
            <a:r>
              <a:rPr lang="fr-FR" sz="2200" dirty="0"/>
              <a:t> </a:t>
            </a:r>
            <a:r>
              <a:rPr lang="fr-FR" sz="2200" dirty="0" err="1"/>
              <a:t>didn’t</a:t>
            </a:r>
            <a:r>
              <a:rPr lang="fr-FR" sz="2200" dirty="0"/>
              <a:t> have </a:t>
            </a:r>
            <a:r>
              <a:rPr lang="fr-FR" sz="2200" dirty="0" err="1"/>
              <a:t>enough</a:t>
            </a:r>
            <a:r>
              <a:rPr lang="fr-FR" sz="2200" dirty="0"/>
              <a:t> utility to </a:t>
            </a:r>
            <a:r>
              <a:rPr lang="fr-FR" sz="2200" dirty="0" err="1"/>
              <a:t>get</a:t>
            </a:r>
            <a:r>
              <a:rPr lang="fr-FR" sz="2200" dirty="0"/>
              <a:t> over </a:t>
            </a:r>
            <a:r>
              <a:rPr lang="fr-FR" sz="2200" dirty="0" err="1"/>
              <a:t>that</a:t>
            </a:r>
            <a:r>
              <a:rPr lang="fr-FR" sz="2200" dirty="0"/>
              <a:t> </a:t>
            </a:r>
            <a:r>
              <a:rPr lang="fr-FR" sz="2200" dirty="0" err="1"/>
              <a:t>cost</a:t>
            </a:r>
            <a:r>
              <a:rPr lang="fr-FR" sz="2200" dirty="0"/>
              <a:t>. The camera </a:t>
            </a:r>
            <a:r>
              <a:rPr lang="fr-FR" sz="2200" dirty="0" err="1"/>
              <a:t>really</a:t>
            </a:r>
            <a:r>
              <a:rPr lang="fr-FR" sz="2200" dirty="0"/>
              <a:t> </a:t>
            </a:r>
            <a:r>
              <a:rPr lang="fr-FR" sz="2200" dirty="0" err="1"/>
              <a:t>sucked</a:t>
            </a:r>
            <a:r>
              <a:rPr lang="fr-FR" sz="2200" dirty="0"/>
              <a:t>. The </a:t>
            </a:r>
            <a:r>
              <a:rPr lang="fr-FR" sz="2200" dirty="0" err="1"/>
              <a:t>battery</a:t>
            </a:r>
            <a:r>
              <a:rPr lang="fr-FR" sz="2200" dirty="0"/>
              <a:t> life </a:t>
            </a:r>
            <a:r>
              <a:rPr lang="fr-FR" sz="2200" dirty="0" err="1"/>
              <a:t>only</a:t>
            </a:r>
            <a:r>
              <a:rPr lang="fr-FR" sz="2200" dirty="0"/>
              <a:t> </a:t>
            </a:r>
            <a:r>
              <a:rPr lang="fr-FR" sz="2200" dirty="0" err="1"/>
              <a:t>lasted</a:t>
            </a:r>
            <a:r>
              <a:rPr lang="fr-FR" sz="2200" dirty="0"/>
              <a:t> 45 minutes. The display </a:t>
            </a:r>
            <a:r>
              <a:rPr lang="fr-FR" sz="2200" dirty="0" err="1"/>
              <a:t>was</a:t>
            </a:r>
            <a:r>
              <a:rPr lang="fr-FR" sz="2200" dirty="0"/>
              <a:t> </a:t>
            </a:r>
            <a:r>
              <a:rPr lang="fr-FR" sz="2200" dirty="0" err="1"/>
              <a:t>really</a:t>
            </a:r>
            <a:r>
              <a:rPr lang="fr-FR" sz="2200" dirty="0"/>
              <a:t> </a:t>
            </a:r>
            <a:r>
              <a:rPr lang="fr-FR" sz="2200" dirty="0" err="1"/>
              <a:t>small</a:t>
            </a:r>
            <a:r>
              <a:rPr lang="fr-FR" sz="2200" dirty="0"/>
              <a:t> and </a:t>
            </a:r>
            <a:r>
              <a:rPr lang="fr-FR" sz="2200" dirty="0" err="1"/>
              <a:t>low</a:t>
            </a:r>
            <a:r>
              <a:rPr lang="fr-FR" sz="2200" dirty="0"/>
              <a:t> </a:t>
            </a:r>
            <a:r>
              <a:rPr lang="fr-FR" sz="2200" dirty="0" err="1" smtClean="0"/>
              <a:t>resolution</a:t>
            </a:r>
            <a:r>
              <a:rPr lang="fr-FR" sz="2200" dirty="0" smtClean="0"/>
              <a:t>. </a:t>
            </a:r>
          </a:p>
          <a:p>
            <a:pPr marL="285750" indent="-285750">
              <a:buFont typeface="Wingdings" charset="2"/>
              <a:buChar char="§"/>
            </a:pPr>
            <a:endParaRPr lang="fr-FR" sz="2200" dirty="0" smtClean="0"/>
          </a:p>
          <a:p>
            <a:pPr marL="285750" indent="-285750">
              <a:buFont typeface="Wingdings" charset="2"/>
              <a:buChar char="§"/>
            </a:pPr>
            <a:r>
              <a:rPr lang="fr-FR" sz="2200" dirty="0" smtClean="0"/>
              <a:t>No </a:t>
            </a:r>
            <a:r>
              <a:rPr lang="fr-FR" sz="2200" dirty="0"/>
              <a:t>Real Product </a:t>
            </a:r>
            <a:r>
              <a:rPr lang="fr-FR" sz="2200" dirty="0" err="1" smtClean="0"/>
              <a:t>Launch</a:t>
            </a:r>
            <a:r>
              <a:rPr lang="fr-FR" sz="2200" dirty="0" smtClean="0"/>
              <a:t> :</a:t>
            </a:r>
            <a:r>
              <a:rPr lang="fr-FR" sz="2200" dirty="0"/>
              <a:t> The </a:t>
            </a:r>
            <a:r>
              <a:rPr lang="fr-FR" sz="2200" dirty="0" err="1"/>
              <a:t>product</a:t>
            </a:r>
            <a:r>
              <a:rPr lang="fr-FR" sz="2200" dirty="0"/>
              <a:t> </a:t>
            </a:r>
            <a:r>
              <a:rPr lang="fr-FR" sz="2200" dirty="0" err="1"/>
              <a:t>was</a:t>
            </a:r>
            <a:r>
              <a:rPr lang="fr-FR" sz="2200" dirty="0"/>
              <a:t> </a:t>
            </a:r>
            <a:r>
              <a:rPr lang="fr-FR" sz="2200" dirty="0" err="1"/>
              <a:t>launched</a:t>
            </a:r>
            <a:r>
              <a:rPr lang="fr-FR" sz="2200" dirty="0"/>
              <a:t> in a </a:t>
            </a:r>
            <a:r>
              <a:rPr lang="fr-FR" sz="2200" dirty="0" err="1"/>
              <a:t>novel</a:t>
            </a:r>
            <a:r>
              <a:rPr lang="fr-FR" sz="2200" dirty="0"/>
              <a:t> </a:t>
            </a:r>
            <a:r>
              <a:rPr lang="fr-FR" sz="2200" dirty="0" err="1"/>
              <a:t>way</a:t>
            </a:r>
            <a:r>
              <a:rPr lang="fr-FR" sz="2200" dirty="0"/>
              <a:t> - </a:t>
            </a:r>
            <a:r>
              <a:rPr lang="fr-FR" sz="2200" dirty="0" err="1"/>
              <a:t>give</a:t>
            </a:r>
            <a:r>
              <a:rPr lang="fr-FR" sz="2200" dirty="0"/>
              <a:t> </a:t>
            </a:r>
            <a:r>
              <a:rPr lang="fr-FR" sz="2200" dirty="0" err="1"/>
              <a:t>early</a:t>
            </a:r>
            <a:r>
              <a:rPr lang="fr-FR" sz="2200" dirty="0"/>
              <a:t> </a:t>
            </a:r>
            <a:r>
              <a:rPr lang="fr-FR" sz="2200" dirty="0" err="1"/>
              <a:t>adopters</a:t>
            </a:r>
            <a:r>
              <a:rPr lang="fr-FR" sz="2200" dirty="0"/>
              <a:t> </a:t>
            </a:r>
            <a:r>
              <a:rPr lang="fr-FR" sz="2200" dirty="0" err="1" smtClean="0"/>
              <a:t>ancelebrities</a:t>
            </a:r>
            <a:r>
              <a:rPr lang="fr-FR" sz="2200" dirty="0" smtClean="0"/>
              <a:t> </a:t>
            </a:r>
            <a:r>
              <a:rPr lang="fr-FR" sz="2200" dirty="0"/>
              <a:t>Google </a:t>
            </a:r>
            <a:r>
              <a:rPr lang="fr-FR" sz="2200" dirty="0" smtClean="0"/>
              <a:t>Glass. The date </a:t>
            </a:r>
            <a:r>
              <a:rPr lang="fr-FR" sz="2200" dirty="0"/>
              <a:t>the </a:t>
            </a:r>
            <a:r>
              <a:rPr lang="fr-FR" sz="2200" dirty="0" err="1"/>
              <a:t>product</a:t>
            </a:r>
            <a:r>
              <a:rPr lang="fr-FR" sz="2200" dirty="0"/>
              <a:t> </a:t>
            </a:r>
            <a:r>
              <a:rPr lang="fr-FR" sz="2200" dirty="0" err="1"/>
              <a:t>can</a:t>
            </a:r>
            <a:r>
              <a:rPr lang="fr-FR" sz="2200" dirty="0"/>
              <a:t> </a:t>
            </a:r>
            <a:r>
              <a:rPr lang="fr-FR" sz="2200" dirty="0" err="1"/>
              <a:t>be</a:t>
            </a:r>
            <a:r>
              <a:rPr lang="fr-FR" sz="2200" dirty="0"/>
              <a:t> </a:t>
            </a:r>
            <a:r>
              <a:rPr lang="fr-FR" sz="2200" dirty="0" err="1" smtClean="0"/>
              <a:t>purchased</a:t>
            </a:r>
            <a:r>
              <a:rPr lang="fr-FR" sz="2200" dirty="0" smtClean="0"/>
              <a:t> </a:t>
            </a:r>
            <a:r>
              <a:rPr lang="fr-FR" sz="2200" dirty="0" err="1" smtClean="0"/>
              <a:t>never</a:t>
            </a:r>
            <a:r>
              <a:rPr lang="fr-FR" sz="2200" dirty="0" smtClean="0"/>
              <a:t> </a:t>
            </a:r>
            <a:r>
              <a:rPr lang="fr-FR" sz="2200" dirty="0" err="1" smtClean="0"/>
              <a:t>happened.No</a:t>
            </a:r>
            <a:r>
              <a:rPr lang="fr-FR" sz="2200" dirty="0" smtClean="0"/>
              <a:t> </a:t>
            </a:r>
            <a:r>
              <a:rPr lang="fr-FR" sz="2200" dirty="0" err="1"/>
              <a:t>Mainstream</a:t>
            </a:r>
            <a:r>
              <a:rPr lang="fr-FR" sz="2200" dirty="0"/>
              <a:t> </a:t>
            </a:r>
            <a:r>
              <a:rPr lang="fr-FR" sz="2200" dirty="0" err="1" smtClean="0"/>
              <a:t>Advertising</a:t>
            </a:r>
            <a:r>
              <a:rPr lang="fr-FR" sz="2200" dirty="0" smtClean="0"/>
              <a:t>. </a:t>
            </a:r>
          </a:p>
          <a:p>
            <a:pPr marL="285750" indent="-285750">
              <a:buFont typeface="Wingdings" charset="2"/>
              <a:buChar char="§"/>
            </a:pPr>
            <a:endParaRPr lang="fr-FR" sz="2200" dirty="0"/>
          </a:p>
          <a:p>
            <a:pPr marL="285750" indent="-285750">
              <a:buFont typeface="Wingdings" charset="2"/>
              <a:buChar char="§"/>
            </a:pPr>
            <a:r>
              <a:rPr lang="fr-FR" sz="2200" dirty="0" smtClean="0"/>
              <a:t>No </a:t>
            </a:r>
            <a:r>
              <a:rPr lang="fr-FR" sz="2200" dirty="0" err="1"/>
              <a:t>Easy</a:t>
            </a:r>
            <a:r>
              <a:rPr lang="fr-FR" sz="2200" dirty="0"/>
              <a:t> </a:t>
            </a:r>
            <a:r>
              <a:rPr lang="fr-FR" sz="2200" dirty="0" err="1"/>
              <a:t>Way</a:t>
            </a:r>
            <a:r>
              <a:rPr lang="fr-FR" sz="2200" dirty="0"/>
              <a:t> To </a:t>
            </a:r>
            <a:r>
              <a:rPr lang="fr-FR" sz="2200" dirty="0" err="1"/>
              <a:t>Buy</a:t>
            </a:r>
            <a:r>
              <a:rPr lang="fr-FR" sz="2200" dirty="0"/>
              <a:t> It</a:t>
            </a:r>
            <a:r>
              <a:rPr lang="fr-FR" sz="2200" dirty="0" smtClean="0"/>
              <a:t>. Not </a:t>
            </a:r>
            <a:r>
              <a:rPr lang="fr-FR" sz="2200" dirty="0" err="1" smtClean="0"/>
              <a:t>initially</a:t>
            </a:r>
            <a:r>
              <a:rPr lang="fr-FR" sz="2200" dirty="0" smtClean="0"/>
              <a:t> </a:t>
            </a:r>
            <a:r>
              <a:rPr lang="fr-FR" sz="2200" dirty="0" err="1" smtClean="0"/>
              <a:t>available</a:t>
            </a:r>
            <a:r>
              <a:rPr lang="fr-FR" sz="2200" dirty="0" smtClean="0"/>
              <a:t> for </a:t>
            </a:r>
            <a:r>
              <a:rPr lang="fr-FR" sz="2200" dirty="0" err="1" smtClean="0"/>
              <a:t>purchase</a:t>
            </a:r>
            <a:r>
              <a:rPr lang="fr-FR" sz="2200" dirty="0" smtClean="0"/>
              <a:t>. </a:t>
            </a:r>
            <a:endParaRPr lang="fr-FR" sz="2200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601" y="2667134"/>
            <a:ext cx="4521896" cy="608263"/>
          </a:xfrm>
          <a:prstGeom prst="rect">
            <a:avLst/>
          </a:prstGeom>
        </p:spPr>
      </p:pic>
      <p:pic>
        <p:nvPicPr>
          <p:cNvPr id="14" name="Image 13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328" y="3468368"/>
            <a:ext cx="4572169" cy="276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1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4914</TotalTime>
  <Words>1909</Words>
  <Application>Microsoft Macintosh PowerPoint</Application>
  <PresentationFormat>Grand écran</PresentationFormat>
  <Paragraphs>243</Paragraphs>
  <Slides>59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59</vt:i4>
      </vt:variant>
    </vt:vector>
  </HeadingPairs>
  <TitlesOfParts>
    <vt:vector size="66" baseType="lpstr">
      <vt:lpstr>Brush Script MT</vt:lpstr>
      <vt:lpstr>Calibri</vt:lpstr>
      <vt:lpstr>Calibri Light</vt:lpstr>
      <vt:lpstr>Chalkduster</vt:lpstr>
      <vt:lpstr>Wingdings</vt:lpstr>
      <vt:lpstr>Arial</vt:lpstr>
      <vt:lpstr>Thème Office</vt:lpstr>
      <vt:lpstr>Présentation PowerPoint</vt:lpstr>
      <vt:lpstr>Présentation PowerPoint</vt:lpstr>
      <vt:lpstr>WALKING ON THE MOON </vt:lpstr>
      <vt:lpstr>Présentation PowerPoint</vt:lpstr>
      <vt:lpstr> </vt:lpstr>
      <vt:lpstr>FORECAST….2020</vt:lpstr>
      <vt:lpstr>AUGMENTED REALITY </vt:lpstr>
      <vt:lpstr>POKEMON GO PHENOMENON  </vt:lpstr>
      <vt:lpstr>GOOGLE GLASS FAIL  </vt:lpstr>
      <vt:lpstr>GOOGLE AR FUTURE IS MAGIC LEAP</vt:lpstr>
      <vt:lpstr>APPLE PROJECTS </vt:lpstr>
      <vt:lpstr>MOBILE AR : DuSee by BAIDU </vt:lpstr>
      <vt:lpstr>VIRTUAL REALITY </vt:lpstr>
      <vt:lpstr>VR COMPETITION  PlayStation VR vs Oculus Rift vs HTC Vive</vt:lpstr>
      <vt:lpstr>SOCIAL VR: FACEBOOK  &amp; OCULUS</vt:lpstr>
      <vt:lpstr>SOCIAL VR : FACEBOOK &amp; OCULUS</vt:lpstr>
      <vt:lpstr>SOCIAL VR COMPETITORS </vt:lpstr>
      <vt:lpstr>MOBILE VR : SAMSUNG GEAR VR &amp; OCCULUS </vt:lpstr>
      <vt:lpstr>MOBILE LOW COST VR : GOOGLE CARDBOARD</vt:lpstr>
      <vt:lpstr>MOBILE VR ECOSYSTEM: GOOGLE DAYDREAM </vt:lpstr>
      <vt:lpstr>MOBILE VR : XIAOMI</vt:lpstr>
      <vt:lpstr> MIXED REALITY: MICROSOFT HOLOLENS   </vt:lpstr>
      <vt:lpstr>Présentation PowerPoint</vt:lpstr>
      <vt:lpstr>PARTNERSHIP: HP &amp; HTC </vt:lpstr>
      <vt:lpstr>PARTNERSHIP : HTC VIVE &amp; VALVE</vt:lpstr>
      <vt:lpstr>PARTNERSHIP : HTC &amp; DASSAULT SYSTEMES </vt:lpstr>
      <vt:lpstr>ACQUISITION : OCULUS&amp; SURREAL VISION  </vt:lpstr>
      <vt:lpstr>ACQUISITIONS : APPLE </vt:lpstr>
      <vt:lpstr>EXPERTISE : APPLE </vt:lpstr>
      <vt:lpstr>PATENTS: APPLE </vt:lpstr>
      <vt:lpstr>INNOVATE : OCULUS TOUCH </vt:lpstr>
      <vt:lpstr>INNOVATE : TANGO BY GOOGLE  </vt:lpstr>
      <vt:lpstr>SYNERGIES: GOOGLE TANGO &amp; LENOVO </vt:lpstr>
      <vt:lpstr>SYNERGIES : IBM WATSON  </vt:lpstr>
      <vt:lpstr>SYNERGIES : TESLA? </vt:lpstr>
      <vt:lpstr>BE PIONEER : META  </vt:lpstr>
      <vt:lpstr>MAKE AR &amp; VR HACKATHON </vt:lpstr>
      <vt:lpstr>Présentation PowerPoint</vt:lpstr>
      <vt:lpstr>IMPACT ON RETAIL </vt:lpstr>
      <vt:lpstr>AR SHOPPING : MICROSOFT KINECT </vt:lpstr>
      <vt:lpstr>AR SHOPPING: BLIPPAR.COM </vt:lpstr>
      <vt:lpstr>AR SHOPPING : ALIBABA AR GAME </vt:lpstr>
      <vt:lpstr>VR SHOPPING : ALIBABA &amp; MACY </vt:lpstr>
      <vt:lpstr>EMERGENCE OF MIXED COMMERCE</vt:lpstr>
      <vt:lpstr>IMPACT ON MARKETING</vt:lpstr>
      <vt:lpstr>IMPACT ON MARKETING</vt:lpstr>
      <vt:lpstr>IMPACT ON THE SUPPLY CHAIN </vt:lpstr>
      <vt:lpstr>IMPACT ON MANUFACTURING &amp; DESIGN</vt:lpstr>
      <vt:lpstr>IMPACT ON THE MANUFACTURING WORK</vt:lpstr>
      <vt:lpstr>IMPACT ON MANUFACTURING COLLABORATION </vt:lpstr>
      <vt:lpstr>IMPACT ON MANUFACTURING WORK</vt:lpstr>
      <vt:lpstr>IMPACT ON COLLABORATIVE WORK  </vt:lpstr>
      <vt:lpstr>IMPACT ON BUILDING CONSTRUCTION </vt:lpstr>
      <vt:lpstr>IMPACT ON DEFENSE </vt:lpstr>
      <vt:lpstr>IMPACT ON EDUCATION  </vt:lpstr>
      <vt:lpstr>IMPACT ON EDUCATION </vt:lpstr>
      <vt:lpstr>IMPACT ON HEALTH </vt:lpstr>
      <vt:lpstr>IMPACT ON ENTERTAINMENT &amp; CONTENT  </vt:lpstr>
      <vt:lpstr>WALKING ON MARCH 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Vanille Pistache</dc:creator>
  <cp:lastModifiedBy>Vanille Pistache</cp:lastModifiedBy>
  <cp:revision>183</cp:revision>
  <dcterms:created xsi:type="dcterms:W3CDTF">2016-12-02T09:33:29Z</dcterms:created>
  <dcterms:modified xsi:type="dcterms:W3CDTF">2016-12-12T13:49:06Z</dcterms:modified>
</cp:coreProperties>
</file>